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3" ContentType="audio/unknown"/>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169" r:id="rId1"/>
  </p:sldMasterIdLst>
  <p:notesMasterIdLst>
    <p:notesMasterId r:id="rId21"/>
  </p:notesMasterIdLst>
  <p:handoutMasterIdLst>
    <p:handoutMasterId r:id="rId22"/>
  </p:handoutMasterIdLst>
  <p:sldIdLst>
    <p:sldId id="256" r:id="rId2"/>
    <p:sldId id="346" r:id="rId3"/>
    <p:sldId id="345" r:id="rId4"/>
    <p:sldId id="362" r:id="rId5"/>
    <p:sldId id="291" r:id="rId6"/>
    <p:sldId id="352" r:id="rId7"/>
    <p:sldId id="363" r:id="rId8"/>
    <p:sldId id="353" r:id="rId9"/>
    <p:sldId id="366" r:id="rId10"/>
    <p:sldId id="354" r:id="rId11"/>
    <p:sldId id="355" r:id="rId12"/>
    <p:sldId id="356" r:id="rId13"/>
    <p:sldId id="365" r:id="rId14"/>
    <p:sldId id="357" r:id="rId15"/>
    <p:sldId id="361" r:id="rId16"/>
    <p:sldId id="358" r:id="rId17"/>
    <p:sldId id="364" r:id="rId18"/>
    <p:sldId id="360" r:id="rId19"/>
    <p:sldId id="359" r:id="rId2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FF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778" autoAdjust="0"/>
    <p:restoredTop sz="71656" autoAdjust="0"/>
  </p:normalViewPr>
  <p:slideViewPr>
    <p:cSldViewPr>
      <p:cViewPr>
        <p:scale>
          <a:sx n="85" d="100"/>
          <a:sy n="85" d="100"/>
        </p:scale>
        <p:origin x="-8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11" d="100"/>
          <a:sy n="111" d="100"/>
        </p:scale>
        <p:origin x="-1944"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handoutMaster" Target="handoutMasters/handout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 charset="0"/>
                <a:ea typeface="+mn-ea"/>
                <a:cs typeface="+mn-cs"/>
              </a:defRPr>
            </a:lvl1pPr>
          </a:lstStyle>
          <a:p>
            <a:pPr>
              <a:defRPr/>
            </a:pPr>
            <a:endParaRPr lang="en-US" dirty="0"/>
          </a:p>
        </p:txBody>
      </p:sp>
      <p:sp>
        <p:nvSpPr>
          <p:cNvPr id="10035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 charset="0"/>
                <a:ea typeface="+mn-ea"/>
                <a:cs typeface="+mn-cs"/>
              </a:defRPr>
            </a:lvl1pPr>
          </a:lstStyle>
          <a:p>
            <a:pPr>
              <a:defRPr/>
            </a:pPr>
            <a:endParaRPr lang="en-US" dirty="0"/>
          </a:p>
        </p:txBody>
      </p:sp>
      <p:sp>
        <p:nvSpPr>
          <p:cNvPr id="10035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 charset="0"/>
                <a:ea typeface="+mn-ea"/>
                <a:cs typeface="+mn-cs"/>
              </a:defRPr>
            </a:lvl1pPr>
          </a:lstStyle>
          <a:p>
            <a:pPr>
              <a:defRPr/>
            </a:pPr>
            <a:endParaRPr lang="en-US" dirty="0"/>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0107B9C-A5F0-814A-9648-FF7D22835D26}" type="slidenum">
              <a:rPr lang="en-US"/>
              <a:pPr/>
              <a:t>‹#›</a:t>
            </a:fld>
            <a:endParaRPr lang="en-US" dirty="0"/>
          </a:p>
        </p:txBody>
      </p:sp>
    </p:spTree>
    <p:extLst>
      <p:ext uri="{BB962C8B-B14F-4D97-AF65-F5344CB8AC3E}">
        <p14:creationId xmlns:p14="http://schemas.microsoft.com/office/powerpoint/2010/main" val="13191485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 charset="0"/>
                <a:ea typeface="+mn-ea"/>
                <a:cs typeface="+mn-cs"/>
              </a:defRPr>
            </a:lvl1pPr>
          </a:lstStyle>
          <a:p>
            <a:pPr>
              <a:defRPr/>
            </a:pPr>
            <a:endParaRPr lang="en-US" dirty="0"/>
          </a:p>
        </p:txBody>
      </p:sp>
      <p:sp>
        <p:nvSpPr>
          <p:cNvPr id="2150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 charset="0"/>
                <a:ea typeface="+mn-ea"/>
                <a:cs typeface="+mn-cs"/>
              </a:defRPr>
            </a:lvl1pPr>
          </a:lstStyle>
          <a:p>
            <a:pPr>
              <a:defRPr/>
            </a:pPr>
            <a:endParaRPr lang="en-US" dirty="0"/>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51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 charset="0"/>
                <a:ea typeface="+mn-ea"/>
                <a:cs typeface="+mn-cs"/>
              </a:defRPr>
            </a:lvl1pPr>
          </a:lstStyle>
          <a:p>
            <a:pPr>
              <a:defRPr/>
            </a:pPr>
            <a:endParaRPr lang="en-US" dirty="0"/>
          </a:p>
        </p:txBody>
      </p:sp>
      <p:sp>
        <p:nvSpPr>
          <p:cNvPr id="2151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16E2DBD-B937-2B4C-AAD6-EB87B8A798A4}" type="slidenum">
              <a:rPr lang="en-US"/>
              <a:pPr/>
              <a:t>‹#›</a:t>
            </a:fld>
            <a:endParaRPr lang="en-US" dirty="0"/>
          </a:p>
        </p:txBody>
      </p:sp>
    </p:spTree>
    <p:extLst>
      <p:ext uri="{BB962C8B-B14F-4D97-AF65-F5344CB8AC3E}">
        <p14:creationId xmlns:p14="http://schemas.microsoft.com/office/powerpoint/2010/main" val="24806124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pitchFamily="1"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Times" pitchFamily="1"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Times" pitchFamily="1"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Times" pitchFamily="1" charset="0"/>
        <a:ea typeface="ＭＳ Ｐゴシック" pitchFamily="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3F814649-51ED-4440-870B-3E583CA4E52D}" type="slidenum">
              <a:rPr lang="en-US" sz="1200"/>
              <a:pPr/>
              <a:t>1</a:t>
            </a:fld>
            <a:endParaRPr lang="en-US" sz="1200"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xfrm>
            <a:off x="914400" y="4343400"/>
            <a:ext cx="5029200" cy="454604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171450" indent="-171450" eaLnBrk="1" hangingPunct="1">
              <a:buFont typeface="Arial"/>
              <a:buChar char="•"/>
            </a:pPr>
            <a:r>
              <a:rPr lang="en-US" dirty="0" smtClean="0">
                <a:latin typeface="Times" charset="0"/>
                <a:ea typeface="ＭＳ Ｐゴシック" charset="0"/>
                <a:cs typeface="ＭＳ Ｐゴシック" charset="0"/>
              </a:rPr>
              <a:t>LOAD PAGES BEFORE PRESENTATION</a:t>
            </a:r>
          </a:p>
          <a:p>
            <a:pPr marL="171450" indent="-171450" eaLnBrk="1" hangingPunct="1">
              <a:buFont typeface="Arial"/>
              <a:buChar char="•"/>
            </a:pPr>
            <a:endParaRPr lang="en-US" dirty="0">
              <a:latin typeface="Times" charset="0"/>
              <a:ea typeface="ＭＳ Ｐゴシック" charset="0"/>
              <a:cs typeface="ＭＳ Ｐゴシック" charset="0"/>
            </a:endParaRPr>
          </a:p>
          <a:p>
            <a:pPr marL="171450" indent="-171450" eaLnBrk="1" hangingPunct="1">
              <a:buFont typeface="Arial"/>
              <a:buChar char="•"/>
            </a:pPr>
            <a:r>
              <a:rPr lang="en-US" dirty="0" smtClean="0">
                <a:latin typeface="Times" charset="0"/>
                <a:ea typeface="ＭＳ Ｐゴシック" charset="0"/>
                <a:cs typeface="ＭＳ Ｐゴシック" charset="0"/>
              </a:rPr>
              <a:t>Introduce self and Marissa; Marissa</a:t>
            </a:r>
            <a:r>
              <a:rPr lang="en-US" baseline="0" dirty="0" smtClean="0">
                <a:latin typeface="Times" charset="0"/>
                <a:ea typeface="ＭＳ Ｐゴシック" charset="0"/>
                <a:cs typeface="ＭＳ Ｐゴシック" charset="0"/>
              </a:rPr>
              <a:t> is passing out sign in sheets for each of you to fill out</a:t>
            </a:r>
            <a:endParaRPr lang="en-US" dirty="0" smtClean="0">
              <a:latin typeface="Times" charset="0"/>
              <a:ea typeface="ＭＳ Ｐゴシック" charset="0"/>
              <a:cs typeface="ＭＳ Ｐゴシック" charset="0"/>
            </a:endParaRPr>
          </a:p>
          <a:p>
            <a:pPr marL="171450" indent="-171450" eaLnBrk="1" hangingPunct="1">
              <a:buFont typeface="Arial"/>
              <a:buChar char="•"/>
            </a:pPr>
            <a:r>
              <a:rPr lang="en-US" baseline="0" dirty="0" smtClean="0">
                <a:latin typeface="Times" charset="0"/>
                <a:ea typeface="ＭＳ Ｐゴシック" charset="0"/>
                <a:cs typeface="ＭＳ Ｐゴシック" charset="0"/>
              </a:rPr>
              <a:t>Talk about my work with Humanities Texas</a:t>
            </a:r>
          </a:p>
          <a:p>
            <a:pPr marL="628650" lvl="1" indent="-171450" eaLnBrk="1" hangingPunct="1">
              <a:buFont typeface="Arial"/>
              <a:buChar char="•"/>
            </a:pPr>
            <a:r>
              <a:rPr lang="en-US" baseline="0" dirty="0" smtClean="0">
                <a:latin typeface="Times" charset="0"/>
                <a:ea typeface="ＭＳ Ｐゴシック" charset="0"/>
                <a:cs typeface="ＭＳ Ｐゴシック" charset="0"/>
              </a:rPr>
              <a:t>Coordinator of educational programs</a:t>
            </a:r>
          </a:p>
          <a:p>
            <a:pPr marL="628650" lvl="1" indent="-171450" eaLnBrk="1" hangingPunct="1">
              <a:buFont typeface="Arial"/>
              <a:buChar char="•"/>
            </a:pPr>
            <a:r>
              <a:rPr lang="en-US" baseline="0" dirty="0" smtClean="0">
                <a:latin typeface="Times" charset="0"/>
                <a:ea typeface="ＭＳ Ｐゴシック" charset="0"/>
                <a:cs typeface="ＭＳ Ｐゴシック" charset="0"/>
              </a:rPr>
              <a:t>have been working here for 9 years, started as a Program Officer in 2008; currently Coordinator of Education Programs, in which I’m so pleased to have the opportunity to work with classroom teachers</a:t>
            </a:r>
          </a:p>
          <a:p>
            <a:pPr lvl="1"/>
            <a:r>
              <a:rPr lang="en-US" baseline="0" dirty="0" smtClean="0">
                <a:latin typeface="Times" charset="0"/>
                <a:ea typeface="ＭＳ Ｐゴシック" charset="0"/>
                <a:cs typeface="ＭＳ Ｐゴシック" charset="0"/>
              </a:rPr>
              <a:t>Excited about being here today </a:t>
            </a:r>
            <a:r>
              <a:rPr lang="en-US" sz="1200" kern="1200" baseline="0" dirty="0" smtClean="0">
                <a:solidFill>
                  <a:schemeClr val="tx1"/>
                </a:solidFill>
                <a:effectLst/>
                <a:latin typeface="Times" pitchFamily="1" charset="0"/>
                <a:ea typeface="ＭＳ Ｐゴシック" pitchFamily="1" charset="-128"/>
                <a:cs typeface="+mn-cs"/>
              </a:rPr>
              <a:t>to </a:t>
            </a:r>
            <a:r>
              <a:rPr lang="en-US" sz="1200" kern="1200" dirty="0" smtClean="0">
                <a:solidFill>
                  <a:schemeClr val="tx1"/>
                </a:solidFill>
                <a:effectLst/>
                <a:latin typeface="Times" pitchFamily="1" charset="0"/>
                <a:ea typeface="ＭＳ Ｐゴシック" pitchFamily="1" charset="-128"/>
                <a:cs typeface="+mn-cs"/>
              </a:rPr>
              <a:t>tell you about Humanities Texas and ou</a:t>
            </a:r>
            <a:r>
              <a:rPr lang="en-US" sz="1200" kern="1200" baseline="0" dirty="0" smtClean="0">
                <a:solidFill>
                  <a:schemeClr val="tx1"/>
                </a:solidFill>
                <a:effectLst/>
                <a:latin typeface="Times" pitchFamily="1" charset="0"/>
                <a:ea typeface="ＭＳ Ｐゴシック" pitchFamily="1" charset="-128"/>
                <a:cs typeface="+mn-cs"/>
              </a:rPr>
              <a:t>r programs that</a:t>
            </a:r>
            <a:r>
              <a:rPr lang="en-US" sz="1200" b="1" i="1" kern="1200" dirty="0" smtClean="0">
                <a:solidFill>
                  <a:schemeClr val="tx1"/>
                </a:solidFill>
                <a:effectLst/>
                <a:latin typeface="Times" pitchFamily="1" charset="0"/>
                <a:ea typeface="ＭＳ Ｐゴシック" pitchFamily="1" charset="-128"/>
                <a:cs typeface="+mn-cs"/>
              </a:rPr>
              <a:t> recognize, encourage, and improve classroom teaching in Texas schools,</a:t>
            </a:r>
            <a:r>
              <a:rPr lang="en-US" sz="1200" kern="1200" dirty="0" smtClean="0">
                <a:solidFill>
                  <a:schemeClr val="tx1"/>
                </a:solidFill>
                <a:effectLst/>
                <a:latin typeface="Times" pitchFamily="1" charset="0"/>
                <a:ea typeface="ＭＳ Ｐゴシック" pitchFamily="1" charset="-128"/>
                <a:cs typeface="+mn-cs"/>
              </a:rPr>
              <a:t> including</a:t>
            </a:r>
            <a:r>
              <a:rPr lang="en-US" sz="1200" b="1" i="1" kern="1200" dirty="0" smtClean="0">
                <a:solidFill>
                  <a:schemeClr val="tx1"/>
                </a:solidFill>
                <a:effectLst/>
                <a:latin typeface="Times" pitchFamily="1" charset="0"/>
                <a:ea typeface="ＭＳ Ｐゴシック" pitchFamily="1" charset="-128"/>
                <a:cs typeface="+mn-cs"/>
              </a:rPr>
              <a:t> professional development programs, outstanding teaching awards, and a broad range of print, audio, and digital educational resources</a:t>
            </a:r>
            <a:endParaRPr lang="en-US" sz="1100" kern="1200" dirty="0" smtClean="0">
              <a:solidFill>
                <a:schemeClr val="tx1"/>
              </a:solidFill>
              <a:effectLst/>
              <a:latin typeface="Times" pitchFamily="1" charset="0"/>
              <a:ea typeface="ＭＳ Ｐゴシック" pitchFamily="1" charset="-128"/>
              <a:cs typeface="+mn-cs"/>
            </a:endParaRPr>
          </a:p>
          <a:p>
            <a:pPr marL="628650" lvl="1" indent="-171450" eaLnBrk="1" hangingPunct="1">
              <a:buFont typeface="Arial"/>
              <a:buChar char="•"/>
            </a:pPr>
            <a:r>
              <a:rPr lang="en-US" baseline="0" dirty="0" smtClean="0">
                <a:latin typeface="Times" charset="0"/>
                <a:ea typeface="ＭＳ Ｐゴシック" charset="0"/>
                <a:cs typeface="ＭＳ Ｐゴシック" charset="0"/>
              </a:rPr>
              <a:t>Handouts: </a:t>
            </a:r>
          </a:p>
          <a:p>
            <a:pPr marL="1085850" lvl="2" indent="-171450" eaLnBrk="1" hangingPunct="1">
              <a:buFont typeface="Arial"/>
              <a:buChar char="•"/>
            </a:pPr>
            <a:r>
              <a:rPr lang="en-US" baseline="0" dirty="0" smtClean="0">
                <a:latin typeface="Times" charset="0"/>
                <a:ea typeface="ＭＳ Ｐゴシック" charset="0"/>
                <a:cs typeface="ＭＳ Ｐゴシック" charset="0"/>
              </a:rPr>
              <a:t>sign in sheet, please fill out information</a:t>
            </a:r>
          </a:p>
          <a:p>
            <a:pPr marL="1085850" lvl="2" indent="-171450" eaLnBrk="1" hangingPunct="1">
              <a:buFont typeface="Arial"/>
              <a:buChar char="•"/>
            </a:pPr>
            <a:r>
              <a:rPr lang="en-US" baseline="0" dirty="0" smtClean="0">
                <a:latin typeface="Times" charset="0"/>
                <a:ea typeface="ＭＳ Ｐゴシック" charset="0"/>
                <a:cs typeface="ＭＳ Ｐゴシック" charset="0"/>
              </a:rPr>
              <a:t>One-page info sheet</a:t>
            </a:r>
          </a:p>
          <a:p>
            <a:pPr marL="628650" lvl="1" indent="-171450" eaLnBrk="1" hangingPunct="1">
              <a:buFont typeface="Arial"/>
              <a:buChar char="•"/>
            </a:pPr>
            <a:r>
              <a:rPr lang="en-US" baseline="0" dirty="0" smtClean="0">
                <a:latin typeface="Times" charset="0"/>
                <a:ea typeface="ＭＳ Ｐゴシック" charset="0"/>
                <a:cs typeface="ＭＳ Ｐゴシック" charset="0"/>
              </a:rPr>
              <a:t>Of course, I’m happy to take questions throughout presentation, or individual questions at the end; please don</a:t>
            </a:r>
            <a:r>
              <a:rPr lang="uk-UA" baseline="0" dirty="0" smtClean="0">
                <a:latin typeface="Times" charset="0"/>
                <a:ea typeface="ＭＳ Ｐゴシック" charset="0"/>
                <a:cs typeface="ＭＳ Ｐゴシック" charset="0"/>
              </a:rPr>
              <a:t>’</a:t>
            </a:r>
            <a:r>
              <a:rPr lang="en-US" dirty="0" smtClean="0">
                <a:latin typeface="Times" charset="0"/>
                <a:ea typeface="ＭＳ Ｐゴシック" charset="0"/>
                <a:cs typeface="ＭＳ Ｐゴシック" charset="0"/>
              </a:rPr>
              <a:t>t hesitate to ask anything!</a:t>
            </a:r>
            <a:endParaRPr lang="en-US" baseline="0" dirty="0" smtClean="0">
              <a:latin typeface="Times" charset="0"/>
              <a:ea typeface="ＭＳ Ｐゴシック" charset="0"/>
              <a:cs typeface="ＭＳ Ｐゴシック" charset="0"/>
            </a:endParaRPr>
          </a:p>
          <a:p>
            <a:pPr marL="628650" lvl="1" indent="-171450" eaLnBrk="1" hangingPunct="1">
              <a:buFont typeface="Arial"/>
              <a:buChar char="•"/>
            </a:pPr>
            <a:endParaRPr lang="en-US" dirty="0">
              <a:latin typeface="Time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E1036C53-7F0C-0845-AD8F-1C9C7458BFB8}" type="slidenum">
              <a:rPr lang="en-US" sz="1200"/>
              <a:pPr/>
              <a:t>10</a:t>
            </a:fld>
            <a:endParaRPr lang="en-US" sz="1200" dirty="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xfrm>
            <a:off x="217396" y="4171431"/>
            <a:ext cx="6361707"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sz="1100" b="1" u="sng" kern="1200" dirty="0" smtClean="0">
                <a:solidFill>
                  <a:schemeClr val="tx1"/>
                </a:solidFill>
                <a:effectLst/>
                <a:latin typeface="Times"/>
                <a:cs typeface="Times"/>
              </a:rPr>
              <a:t>AWARDS: </a:t>
            </a:r>
            <a:r>
              <a:rPr lang="en-US" sz="1100" b="1" i="1" u="sng" kern="1200" dirty="0" smtClean="0">
                <a:solidFill>
                  <a:schemeClr val="tx1"/>
                </a:solidFill>
                <a:effectLst/>
                <a:latin typeface="Times"/>
                <a:cs typeface="Times"/>
              </a:rPr>
              <a:t>Outstanding Teaching Awards</a:t>
            </a:r>
            <a:r>
              <a:rPr lang="en-US" sz="1100" kern="1200" dirty="0" smtClean="0">
                <a:solidFill>
                  <a:schemeClr val="tx1"/>
                </a:solidFill>
                <a:effectLst/>
                <a:latin typeface="Times"/>
                <a:cs typeface="Times"/>
              </a:rPr>
              <a:t>: Each year, Humanities Texas presents awards recognizing and encouraging excellence in teaching the humanities in Texas schools. In 2018, </a:t>
            </a:r>
            <a:r>
              <a:rPr lang="en-US" sz="1100" kern="1200" dirty="0" err="1" smtClean="0">
                <a:solidFill>
                  <a:schemeClr val="tx1"/>
                </a:solidFill>
                <a:effectLst/>
                <a:latin typeface="Times"/>
                <a:cs typeface="Times"/>
              </a:rPr>
              <a:t>HTx</a:t>
            </a:r>
            <a:r>
              <a:rPr lang="en-US" sz="1100" kern="1200" dirty="0" smtClean="0">
                <a:solidFill>
                  <a:schemeClr val="tx1"/>
                </a:solidFill>
                <a:effectLst/>
                <a:latin typeface="Times"/>
                <a:cs typeface="Times"/>
              </a:rPr>
              <a:t> will give out </a:t>
            </a:r>
            <a:r>
              <a:rPr lang="en-US" sz="1100" b="1" kern="1200" dirty="0" smtClean="0">
                <a:solidFill>
                  <a:schemeClr val="tx1"/>
                </a:solidFill>
                <a:effectLst/>
                <a:latin typeface="Times"/>
                <a:cs typeface="Times"/>
              </a:rPr>
              <a:t>15 awards in 3 different categories:</a:t>
            </a:r>
          </a:p>
          <a:p>
            <a:pPr lvl="1"/>
            <a:r>
              <a:rPr lang="en-US" sz="1100" b="1" i="1" u="sng" kern="1200" dirty="0" smtClean="0">
                <a:solidFill>
                  <a:schemeClr val="tx1"/>
                </a:solidFill>
                <a:effectLst/>
                <a:latin typeface="Times"/>
                <a:cs typeface="Times"/>
              </a:rPr>
              <a:t>OTHA</a:t>
            </a:r>
            <a:r>
              <a:rPr lang="en-US" sz="1100" kern="1200" dirty="0" smtClean="0">
                <a:solidFill>
                  <a:schemeClr val="tx1"/>
                </a:solidFill>
                <a:effectLst/>
                <a:latin typeface="Times"/>
                <a:cs typeface="Times"/>
              </a:rPr>
              <a:t>: The Outstanding Teaching of the Humanities Awards recognizes exemplary K–12 humanities teachers. Each year, twelve teachers are selected to receive a $5,000 cash award and an additional $500 for their respective schools to purchase humanities-based instructional materials. The highest-ranked applicant will receive the prestigious James F. </a:t>
            </a:r>
            <a:r>
              <a:rPr lang="en-US" sz="1100" kern="1200" dirty="0" err="1" smtClean="0">
                <a:solidFill>
                  <a:schemeClr val="tx1"/>
                </a:solidFill>
                <a:effectLst/>
                <a:latin typeface="Times"/>
                <a:cs typeface="Times"/>
              </a:rPr>
              <a:t>Veninga</a:t>
            </a:r>
            <a:r>
              <a:rPr lang="en-US" sz="1100" kern="1200" dirty="0" smtClean="0">
                <a:solidFill>
                  <a:schemeClr val="tx1"/>
                </a:solidFill>
                <a:effectLst/>
                <a:latin typeface="Times"/>
                <a:cs typeface="Times"/>
              </a:rPr>
              <a:t> Outstanding Teaching of the Humanities Award.</a:t>
            </a:r>
          </a:p>
          <a:p>
            <a:pPr lvl="1"/>
            <a:r>
              <a:rPr lang="en-US" sz="1100" b="1" i="1" u="sng" kern="1200" dirty="0" smtClean="0">
                <a:solidFill>
                  <a:schemeClr val="tx1"/>
                </a:solidFill>
                <a:effectLst/>
                <a:latin typeface="Times"/>
                <a:cs typeface="Times"/>
              </a:rPr>
              <a:t>Howell</a:t>
            </a:r>
            <a:r>
              <a:rPr lang="en-US" sz="1100" kern="1200" dirty="0" smtClean="0">
                <a:solidFill>
                  <a:schemeClr val="tx1"/>
                </a:solidFill>
                <a:effectLst/>
                <a:latin typeface="Times"/>
                <a:cs typeface="Times"/>
              </a:rPr>
              <a:t>: Texas history. One recipient; 5,000 cash award, $500 for school</a:t>
            </a:r>
          </a:p>
          <a:p>
            <a:pPr lvl="1"/>
            <a:r>
              <a:rPr lang="en-US" sz="1100" b="1" i="1" u="sng" kern="1200" dirty="0" smtClean="0">
                <a:solidFill>
                  <a:schemeClr val="tx1"/>
                </a:solidFill>
                <a:effectLst/>
                <a:latin typeface="Times"/>
                <a:cs typeface="Times"/>
              </a:rPr>
              <a:t>Early-Career</a:t>
            </a:r>
            <a:r>
              <a:rPr lang="en-US" sz="1100" b="0" i="0" u="none" kern="1200" dirty="0" smtClean="0">
                <a:solidFill>
                  <a:schemeClr val="tx1"/>
                </a:solidFill>
                <a:effectLst/>
                <a:latin typeface="Times"/>
                <a:cs typeface="Times"/>
              </a:rPr>
              <a:t>:</a:t>
            </a:r>
            <a:r>
              <a:rPr lang="en-US" sz="1100" kern="1200" dirty="0" smtClean="0">
                <a:solidFill>
                  <a:schemeClr val="tx1"/>
                </a:solidFill>
                <a:effectLst/>
                <a:latin typeface="Times"/>
                <a:cs typeface="Times"/>
              </a:rPr>
              <a:t> recognizes exemplary contributions of humanities teachers who have been teaching for three years or fewer.</a:t>
            </a:r>
          </a:p>
          <a:p>
            <a:pPr lvl="1"/>
            <a:endParaRPr lang="en-US" sz="1100" kern="1200" dirty="0" smtClean="0">
              <a:solidFill>
                <a:schemeClr val="tx1"/>
              </a:solidFill>
              <a:effectLst/>
              <a:latin typeface="Times"/>
              <a:cs typeface="Times"/>
            </a:endParaRP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100" kern="1200" dirty="0" smtClean="0">
                <a:solidFill>
                  <a:schemeClr val="tx1"/>
                </a:solidFill>
                <a:effectLst/>
                <a:latin typeface="Times"/>
                <a:cs typeface="Times"/>
              </a:rPr>
              <a:t>Describe </a:t>
            </a:r>
            <a:r>
              <a:rPr lang="en-US" sz="1100" b="1" i="1" u="sng" kern="1200" dirty="0" smtClean="0">
                <a:solidFill>
                  <a:schemeClr val="tx1"/>
                </a:solidFill>
                <a:effectLst/>
                <a:latin typeface="Times"/>
                <a:cs typeface="Times"/>
              </a:rPr>
              <a:t>nomination/application</a:t>
            </a:r>
            <a:r>
              <a:rPr lang="en-US" sz="1100" kern="1200" dirty="0" smtClean="0">
                <a:solidFill>
                  <a:schemeClr val="tx1"/>
                </a:solidFill>
                <a:effectLst/>
                <a:latin typeface="Times"/>
                <a:cs typeface="Times"/>
              </a:rPr>
              <a:t> process (nominations called for in the fall; anyone from the general public can nominate a teacher by downloading the form and submitting to </a:t>
            </a:r>
            <a:r>
              <a:rPr lang="en-US" sz="1100" kern="1200" dirty="0" err="1" smtClean="0">
                <a:solidFill>
                  <a:schemeClr val="tx1"/>
                </a:solidFill>
                <a:effectLst/>
                <a:latin typeface="Times"/>
                <a:cs typeface="Times"/>
              </a:rPr>
              <a:t>HTx</a:t>
            </a:r>
            <a:r>
              <a:rPr lang="en-US" sz="1100" kern="1200" dirty="0" smtClean="0">
                <a:solidFill>
                  <a:schemeClr val="tx1"/>
                </a:solidFill>
                <a:effectLst/>
                <a:latin typeface="Times"/>
                <a:cs typeface="Times"/>
              </a:rPr>
              <a:t>) (nominated teachers are encouraged to apply, with application deadline in mid-February)</a:t>
            </a:r>
          </a:p>
          <a:p>
            <a:pPr lvl="1"/>
            <a:endParaRPr lang="en-US" sz="1100" kern="1200" dirty="0" smtClean="0">
              <a:solidFill>
                <a:schemeClr val="tx1"/>
              </a:solidFill>
              <a:effectLst/>
              <a:latin typeface="Times"/>
              <a:cs typeface="Times"/>
            </a:endParaRPr>
          </a:p>
          <a:p>
            <a:pPr lvl="1"/>
            <a:r>
              <a:rPr lang="en-US" sz="1100" kern="1200" dirty="0" smtClean="0">
                <a:solidFill>
                  <a:schemeClr val="tx1"/>
                </a:solidFill>
                <a:effectLst/>
                <a:latin typeface="Times"/>
                <a:cs typeface="Times"/>
              </a:rPr>
              <a:t>SHOW PAGE</a:t>
            </a:r>
            <a:r>
              <a:rPr lang="en-US" sz="1100" kern="1200" baseline="0" dirty="0" smtClean="0">
                <a:solidFill>
                  <a:schemeClr val="tx1"/>
                </a:solidFill>
                <a:effectLst/>
                <a:latin typeface="Times"/>
                <a:cs typeface="Times"/>
              </a:rPr>
              <a:t> ONLINE</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100" kern="1200" dirty="0" smtClean="0">
                <a:solidFill>
                  <a:schemeClr val="tx1"/>
                </a:solidFill>
                <a:effectLst/>
                <a:latin typeface="Times"/>
                <a:cs typeface="Times"/>
              </a:rPr>
              <a:t>Award presentations take place in fall and spring with members of Congress (photos along side of webpage)</a:t>
            </a:r>
          </a:p>
          <a:p>
            <a:pPr lvl="1"/>
            <a:endParaRPr lang="en-US" sz="1100" kern="1200" baseline="0" dirty="0" smtClean="0">
              <a:solidFill>
                <a:schemeClr val="tx1"/>
              </a:solidFill>
              <a:effectLst/>
              <a:latin typeface="Times"/>
              <a:cs typeface="Times"/>
            </a:endParaRP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100" kern="1200" dirty="0" smtClean="0">
                <a:solidFill>
                  <a:schemeClr val="tx1"/>
                </a:solidFill>
                <a:effectLst/>
                <a:latin typeface="Times"/>
                <a:cs typeface="Times"/>
              </a:rPr>
              <a:t>We will have the </a:t>
            </a:r>
            <a:r>
              <a:rPr lang="en-US" sz="1100" b="1" i="1" kern="1200" dirty="0" smtClean="0">
                <a:solidFill>
                  <a:schemeClr val="tx1"/>
                </a:solidFill>
                <a:effectLst/>
                <a:latin typeface="Times"/>
                <a:cs typeface="Times"/>
              </a:rPr>
              <a:t>nomination form up in early September</a:t>
            </a:r>
            <a:r>
              <a:rPr lang="en-US" sz="1100" kern="1200" dirty="0" smtClean="0">
                <a:solidFill>
                  <a:schemeClr val="tx1"/>
                </a:solidFill>
                <a:effectLst/>
                <a:latin typeface="Times"/>
                <a:cs typeface="Times"/>
              </a:rPr>
              <a:t> so we hope that you will nominate a deserving colleague for this award, and pass along the nomination form to your colleagues and administrators.</a:t>
            </a:r>
          </a:p>
          <a:p>
            <a:pPr lvl="1"/>
            <a:endParaRPr lang="en-US" sz="1100" kern="1200" dirty="0" smtClean="0">
              <a:solidFill>
                <a:schemeClr val="tx1"/>
              </a:solidFill>
              <a:effectLst/>
              <a:latin typeface="Times"/>
              <a:cs typeface="Times"/>
            </a:endParaRPr>
          </a:p>
          <a:p>
            <a:pPr lvl="1"/>
            <a:endParaRPr lang="en-US" sz="1100" kern="1200" dirty="0" smtClean="0">
              <a:solidFill>
                <a:schemeClr val="tx1"/>
              </a:solidFill>
              <a:effectLst/>
              <a:latin typeface="Times"/>
              <a:cs typeface="Times"/>
            </a:endParaRPr>
          </a:p>
          <a:p>
            <a:pPr lvl="1"/>
            <a:endParaRPr lang="en-US" sz="1100" kern="1200" dirty="0" smtClean="0">
              <a:solidFill>
                <a:schemeClr val="tx1"/>
              </a:solidFill>
              <a:effectLst/>
              <a:latin typeface="Times"/>
              <a:cs typeface="Times"/>
            </a:endParaRPr>
          </a:p>
          <a:p>
            <a:pPr lvl="1"/>
            <a:endParaRPr lang="en-US" sz="1100" kern="1200" dirty="0" smtClean="0">
              <a:solidFill>
                <a:schemeClr val="tx1"/>
              </a:solidFill>
              <a:effectLst/>
              <a:latin typeface="Times"/>
              <a:cs typeface="Times"/>
            </a:endParaRPr>
          </a:p>
          <a:p>
            <a:pPr lvl="0"/>
            <a:endParaRPr lang="en-US" sz="1100" kern="1200" dirty="0">
              <a:solidFill>
                <a:schemeClr val="tx1"/>
              </a:solidFill>
              <a:effectLst/>
              <a:latin typeface="Times"/>
              <a:cs typeface="Time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E1036C53-7F0C-0845-AD8F-1C9C7458BFB8}" type="slidenum">
              <a:rPr lang="en-US" sz="1200"/>
              <a:pPr/>
              <a:t>11</a:t>
            </a:fld>
            <a:endParaRPr lang="en-US" sz="1200" dirty="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buFont typeface="Arial"/>
              <a:buNone/>
            </a:pPr>
            <a:r>
              <a:rPr lang="en-US" sz="1200" kern="1200" dirty="0" smtClean="0">
                <a:solidFill>
                  <a:schemeClr val="tx1"/>
                </a:solidFill>
                <a:effectLst/>
                <a:latin typeface="Times" pitchFamily="1" charset="0"/>
                <a:ea typeface="ＭＳ Ｐゴシック" charset="-128"/>
                <a:cs typeface="ＭＳ Ｐゴシック" charset="-128"/>
              </a:rPr>
              <a:t>MARISSA WILL NOW TALK TO YOU A LITTLE BIT ABOUT TEXAS</a:t>
            </a:r>
            <a:r>
              <a:rPr lang="en-US" sz="1200" kern="1200" baseline="0" dirty="0" smtClean="0">
                <a:solidFill>
                  <a:schemeClr val="tx1"/>
                </a:solidFill>
                <a:effectLst/>
                <a:latin typeface="Times" pitchFamily="1" charset="0"/>
                <a:ea typeface="ＭＳ Ｐゴシック" charset="-128"/>
                <a:cs typeface="ＭＳ Ｐゴシック" charset="-128"/>
              </a:rPr>
              <a:t> ORIGINALS</a:t>
            </a:r>
          </a:p>
          <a:p>
            <a:pPr marL="171450" lvl="0" indent="-171450">
              <a:buFont typeface="Arial"/>
              <a:buChar char="•"/>
            </a:pPr>
            <a:endParaRPr lang="en-US" sz="1200" kern="1200" baseline="0" dirty="0" smtClean="0">
              <a:solidFill>
                <a:schemeClr val="tx1"/>
              </a:solidFill>
              <a:effectLst/>
              <a:latin typeface="Times" pitchFamily="1" charset="0"/>
              <a:ea typeface="ＭＳ Ｐゴシック" charset="-128"/>
              <a:cs typeface="ＭＳ Ｐゴシック" charset="-128"/>
            </a:endParaRPr>
          </a:p>
          <a:p>
            <a:pPr marL="171450" lvl="0" indent="-171450">
              <a:buFont typeface="Arial"/>
              <a:buChar char="•"/>
            </a:pPr>
            <a:r>
              <a:rPr lang="en-US" sz="1200" kern="1200" dirty="0" smtClean="0">
                <a:solidFill>
                  <a:schemeClr val="tx1"/>
                </a:solidFill>
                <a:effectLst/>
                <a:latin typeface="Times" pitchFamily="1" charset="0"/>
                <a:ea typeface="ＭＳ Ｐゴシック" charset="-128"/>
                <a:cs typeface="ＭＳ Ｐゴシック" charset="-128"/>
              </a:rPr>
              <a:t>Radio series profiling individuals</a:t>
            </a:r>
            <a:r>
              <a:rPr lang="en-US" sz="1200" kern="1200" baseline="0" dirty="0" smtClean="0">
                <a:solidFill>
                  <a:schemeClr val="tx1"/>
                </a:solidFill>
                <a:effectLst/>
                <a:latin typeface="Times" pitchFamily="1" charset="0"/>
                <a:ea typeface="ＭＳ Ｐゴシック" charset="-128"/>
                <a:cs typeface="ＭＳ Ｐゴシック" charset="-128"/>
              </a:rPr>
              <a:t> who have had a significant impact on Texas history and culture</a:t>
            </a:r>
          </a:p>
          <a:p>
            <a:pPr marL="171450" lvl="0" indent="-171450">
              <a:buFont typeface="Arial"/>
              <a:buChar char="•"/>
            </a:pPr>
            <a:r>
              <a:rPr lang="en-US" sz="1200" kern="1200" baseline="0" dirty="0" smtClean="0">
                <a:solidFill>
                  <a:schemeClr val="tx1"/>
                </a:solidFill>
                <a:effectLst/>
                <a:latin typeface="Times" pitchFamily="1" charset="0"/>
                <a:ea typeface="ＭＳ Ｐゴシック" charset="-128"/>
                <a:cs typeface="ＭＳ Ｐゴシック" charset="-128"/>
              </a:rPr>
              <a:t>Developed in p</a:t>
            </a:r>
            <a:r>
              <a:rPr lang="en-US" sz="1200" kern="1200" dirty="0" smtClean="0">
                <a:solidFill>
                  <a:schemeClr val="tx1"/>
                </a:solidFill>
                <a:effectLst/>
                <a:latin typeface="Times" pitchFamily="1" charset="0"/>
                <a:ea typeface="ＭＳ Ｐゴシック" charset="-128"/>
                <a:cs typeface="ＭＳ Ｐゴシック" charset="-128"/>
              </a:rPr>
              <a:t>artnership with Houston Public Media</a:t>
            </a:r>
          </a:p>
          <a:p>
            <a:pPr marL="171450" lvl="0" indent="-171450">
              <a:buFont typeface="Arial"/>
              <a:buChar char="•"/>
            </a:pPr>
            <a:r>
              <a:rPr lang="en-US" sz="1200" kern="1200" dirty="0" smtClean="0">
                <a:solidFill>
                  <a:schemeClr val="tx1"/>
                </a:solidFill>
                <a:effectLst/>
                <a:latin typeface="Times" pitchFamily="1" charset="0"/>
                <a:ea typeface="ＭＳ Ｐゴシック" charset="-128"/>
                <a:cs typeface="ＭＳ Ｐゴシック" charset="-128"/>
              </a:rPr>
              <a:t>Two-minute overview of important cultural and historical figures</a:t>
            </a:r>
          </a:p>
          <a:p>
            <a:pPr marL="628650" marR="0" lvl="1" indent="-171450" algn="l" defTabSz="914400" rtl="0" eaLnBrk="0" fontAlgn="base" latinLnBrk="0" hangingPunct="0">
              <a:lnSpc>
                <a:spcPct val="100000"/>
              </a:lnSpc>
              <a:spcBef>
                <a:spcPct val="30000"/>
              </a:spcBef>
              <a:spcAft>
                <a:spcPct val="0"/>
              </a:spcAft>
              <a:buClrTx/>
              <a:buSzTx/>
              <a:buFont typeface="Arial"/>
              <a:buChar char="•"/>
              <a:tabLst/>
              <a:defRPr/>
            </a:pPr>
            <a:r>
              <a:rPr lang="en-US" sz="1200" kern="1200" dirty="0" smtClean="0">
                <a:solidFill>
                  <a:schemeClr val="tx1"/>
                </a:solidFill>
                <a:effectLst/>
                <a:latin typeface="Times" pitchFamily="1" charset="0"/>
                <a:ea typeface="ＭＳ Ｐゴシック" charset="-128"/>
                <a:cs typeface="ＭＳ Ｐゴシック" charset="-128"/>
              </a:rPr>
              <a:t>Effective way to introduce your students to important figures in Texas history, as well as emphasizing those individuals’ most significant accomplishments</a:t>
            </a:r>
          </a:p>
          <a:p>
            <a:pPr marL="171450" lvl="0" indent="-171450">
              <a:buFont typeface="Arial"/>
              <a:buChar char="•"/>
            </a:pPr>
            <a:r>
              <a:rPr lang="en-US" sz="1200" kern="1200" dirty="0" smtClean="0">
                <a:solidFill>
                  <a:schemeClr val="tx1"/>
                </a:solidFill>
                <a:effectLst/>
                <a:latin typeface="Times" pitchFamily="1" charset="0"/>
                <a:ea typeface="ＭＳ Ｐゴシック" charset="-128"/>
                <a:cs typeface="ＭＳ Ｐゴシック" charset="-128"/>
              </a:rPr>
              <a:t>Ex: Stephen Austin, Sam Houston, Barbara Jordan, Hector</a:t>
            </a:r>
            <a:r>
              <a:rPr lang="en-US" sz="1200" kern="1200" baseline="0" dirty="0" smtClean="0">
                <a:solidFill>
                  <a:schemeClr val="tx1"/>
                </a:solidFill>
                <a:effectLst/>
                <a:latin typeface="Times" pitchFamily="1" charset="0"/>
                <a:ea typeface="ＭＳ Ｐゴシック" charset="-128"/>
                <a:cs typeface="ＭＳ Ｐゴシック" charset="-128"/>
              </a:rPr>
              <a:t> P. Garcia, and More</a:t>
            </a:r>
            <a:r>
              <a:rPr lang="is-IS" sz="1200" kern="1200" baseline="0" dirty="0" smtClean="0">
                <a:solidFill>
                  <a:schemeClr val="tx1"/>
                </a:solidFill>
                <a:effectLst/>
                <a:latin typeface="Times" pitchFamily="1" charset="0"/>
                <a:ea typeface="ＭＳ Ｐゴシック" charset="-128"/>
                <a:cs typeface="ＭＳ Ｐゴシック" charset="-128"/>
              </a:rPr>
              <a:t>…</a:t>
            </a:r>
          </a:p>
          <a:p>
            <a:pPr marL="171450" lvl="0" indent="-171450">
              <a:buFont typeface="Arial"/>
              <a:buChar char="•"/>
            </a:pPr>
            <a:r>
              <a:rPr lang="en-US" sz="1200" kern="1200" dirty="0" smtClean="0">
                <a:solidFill>
                  <a:schemeClr val="tx1"/>
                </a:solidFill>
                <a:effectLst/>
                <a:latin typeface="Times" pitchFamily="1" charset="0"/>
                <a:ea typeface="ＭＳ Ｐゴシック" charset="-128"/>
                <a:cs typeface="ＭＳ Ｐゴシック" charset="-128"/>
              </a:rPr>
              <a:t>Broadcast at over fifteen stations across the state of Texas</a:t>
            </a:r>
          </a:p>
          <a:p>
            <a:pPr marL="171450" lvl="0" indent="-171450">
              <a:buFont typeface="Arial"/>
              <a:buChar char="•"/>
            </a:pPr>
            <a:r>
              <a:rPr lang="en-US" sz="1200" kern="1200" dirty="0" smtClean="0">
                <a:solidFill>
                  <a:schemeClr val="tx1"/>
                </a:solidFill>
                <a:effectLst/>
                <a:latin typeface="Times" pitchFamily="1" charset="0"/>
                <a:ea typeface="ＭＳ Ｐゴシック" charset="-128"/>
                <a:cs typeface="ＭＳ Ｐゴシック" charset="-128"/>
              </a:rPr>
              <a:t>Episodes are available on both our website and on iTunes</a:t>
            </a:r>
          </a:p>
          <a:p>
            <a:pPr marL="171450" lvl="0" indent="-171450">
              <a:buFont typeface="Arial"/>
              <a:buChar char="•"/>
            </a:pPr>
            <a:r>
              <a:rPr lang="en-US" sz="1200" kern="1200" dirty="0" smtClean="0">
                <a:solidFill>
                  <a:schemeClr val="tx1"/>
                </a:solidFill>
                <a:effectLst/>
                <a:latin typeface="Times" pitchFamily="1" charset="0"/>
                <a:ea typeface="ＭＳ Ｐゴシック" charset="-128"/>
                <a:cs typeface="ＭＳ Ｐゴシック" charset="-128"/>
              </a:rPr>
              <a:t>These radio programs align with the standards, and on our website you can find a list of the TEKS to which these programs correlate.</a:t>
            </a:r>
          </a:p>
          <a:p>
            <a:pPr marL="171450" lvl="0" indent="-171450">
              <a:buFont typeface="Arial"/>
              <a:buChar char="•"/>
            </a:pPr>
            <a:endParaRPr lang="en-US" sz="1200" kern="1200" dirty="0" smtClean="0">
              <a:solidFill>
                <a:schemeClr val="tx1"/>
              </a:solidFill>
              <a:effectLst/>
              <a:latin typeface="Times" pitchFamily="1" charset="0"/>
              <a:ea typeface="ＭＳ Ｐゴシック" charset="-128"/>
              <a:cs typeface="ＭＳ Ｐゴシック" charset="-128"/>
            </a:endParaRPr>
          </a:p>
          <a:p>
            <a:pPr marL="171450" lvl="0" indent="-171450">
              <a:buFont typeface="Arial"/>
              <a:buChar char="•"/>
            </a:pPr>
            <a:r>
              <a:rPr lang="en-US" sz="1200" kern="1200" dirty="0" smtClean="0">
                <a:solidFill>
                  <a:schemeClr val="tx1"/>
                </a:solidFill>
                <a:effectLst/>
                <a:latin typeface="Times" pitchFamily="1" charset="0"/>
                <a:ea typeface="ＭＳ Ｐゴシック" charset="-128"/>
                <a:cs typeface="ＭＳ Ｐゴシック" charset="-128"/>
              </a:rPr>
              <a:t>LISTEN TO</a:t>
            </a:r>
            <a:r>
              <a:rPr lang="en-US" sz="1200" kern="1200" baseline="0" dirty="0" smtClean="0">
                <a:solidFill>
                  <a:schemeClr val="tx1"/>
                </a:solidFill>
                <a:effectLst/>
                <a:latin typeface="Times" pitchFamily="1" charset="0"/>
                <a:ea typeface="ＭＳ Ｐゴシック" charset="-128"/>
                <a:cs typeface="ＭＳ Ｐゴシック" charset="-128"/>
              </a:rPr>
              <a:t> EXAMPLES!</a:t>
            </a:r>
            <a:endParaRPr lang="en-US" sz="1200" kern="1200" dirty="0">
              <a:solidFill>
                <a:schemeClr val="tx1"/>
              </a:solidFill>
              <a:effectLst/>
              <a:latin typeface="Times" pitchFamily="1" charset="0"/>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E1036C53-7F0C-0845-AD8F-1C9C7458BFB8}" type="slidenum">
              <a:rPr lang="en-US" sz="1200"/>
              <a:pPr/>
              <a:t>12</a:t>
            </a:fld>
            <a:endParaRPr lang="en-US" sz="1200" dirty="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xfrm>
            <a:off x="354699" y="4282335"/>
            <a:ext cx="6075659"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 typeface="Arial"/>
              <a:buChar char="•"/>
            </a:pPr>
            <a:r>
              <a:rPr lang="en-US" sz="1200" baseline="0" dirty="0" smtClean="0">
                <a:latin typeface="Times"/>
                <a:ea typeface="ＭＳ Ｐゴシック" charset="0"/>
                <a:cs typeface="Times"/>
              </a:rPr>
              <a:t>An innovative suite of posters and curriculum materials that examines the aspirations or “vision” of notable U.S. Presidents and the programs and initiatives that advanced each man’s vision:</a:t>
            </a:r>
          </a:p>
          <a:p>
            <a:pPr marL="800100" lvl="1" indent="-342900" eaLnBrk="1" hangingPunct="1">
              <a:buFont typeface="Arial"/>
              <a:buChar char="•"/>
            </a:pPr>
            <a:r>
              <a:rPr lang="en-US" sz="1100" dirty="0" smtClean="0">
                <a:latin typeface="Times"/>
                <a:cs typeface="Times"/>
              </a:rPr>
              <a:t>Washington</a:t>
            </a:r>
          </a:p>
          <a:p>
            <a:pPr marL="800100" lvl="1" indent="-342900" eaLnBrk="1" hangingPunct="1">
              <a:buFont typeface="Arial"/>
              <a:buChar char="•"/>
            </a:pPr>
            <a:r>
              <a:rPr lang="en-US" sz="1100" dirty="0" smtClean="0">
                <a:latin typeface="Times"/>
                <a:cs typeface="Times"/>
              </a:rPr>
              <a:t>Jefferson</a:t>
            </a:r>
          </a:p>
          <a:p>
            <a:pPr marL="800100" lvl="1" indent="-342900" eaLnBrk="1" hangingPunct="1">
              <a:buFont typeface="Arial"/>
              <a:buChar char="•"/>
            </a:pPr>
            <a:r>
              <a:rPr lang="en-US" sz="1100" dirty="0" smtClean="0">
                <a:latin typeface="Times"/>
                <a:cs typeface="Times"/>
              </a:rPr>
              <a:t>Lincoln</a:t>
            </a:r>
          </a:p>
          <a:p>
            <a:pPr marL="800100" lvl="1" indent="-342900" eaLnBrk="1" hangingPunct="1">
              <a:buFont typeface="Arial"/>
              <a:buChar char="•"/>
            </a:pPr>
            <a:r>
              <a:rPr lang="en-US" sz="1100" dirty="0" smtClean="0">
                <a:latin typeface="Times"/>
                <a:cs typeface="Times"/>
              </a:rPr>
              <a:t>Teddy Roosevelt</a:t>
            </a:r>
          </a:p>
          <a:p>
            <a:pPr marL="800100" lvl="1" indent="-342900" eaLnBrk="1" hangingPunct="1">
              <a:buFont typeface="Arial"/>
              <a:buChar char="•"/>
            </a:pPr>
            <a:r>
              <a:rPr lang="en-US" sz="1100" dirty="0" smtClean="0">
                <a:latin typeface="Times"/>
                <a:cs typeface="Times"/>
              </a:rPr>
              <a:t>FDR</a:t>
            </a:r>
          </a:p>
          <a:p>
            <a:pPr marL="800100" lvl="1" indent="-342900" eaLnBrk="1" hangingPunct="1">
              <a:buFont typeface="Arial"/>
              <a:buChar char="•"/>
            </a:pPr>
            <a:r>
              <a:rPr lang="en-US" sz="1100" dirty="0" smtClean="0">
                <a:latin typeface="Times"/>
                <a:cs typeface="Times"/>
              </a:rPr>
              <a:t>LBJ</a:t>
            </a:r>
          </a:p>
          <a:p>
            <a:pPr marL="800100" lvl="1" indent="-342900" eaLnBrk="1" hangingPunct="1">
              <a:buFont typeface="Arial"/>
              <a:buChar char="•"/>
            </a:pPr>
            <a:r>
              <a:rPr lang="en-US" sz="1100" dirty="0" smtClean="0">
                <a:latin typeface="Times"/>
                <a:cs typeface="Times"/>
              </a:rPr>
              <a:t>Reagan</a:t>
            </a:r>
          </a:p>
          <a:p>
            <a:pPr marL="342900" lvl="0" indent="-342900" eaLnBrk="1" hangingPunct="1">
              <a:buFont typeface="Arial"/>
              <a:buChar char="•"/>
            </a:pPr>
            <a:r>
              <a:rPr lang="en-US" sz="1200" dirty="0" smtClean="0">
                <a:latin typeface="Times"/>
                <a:cs typeface="Times"/>
              </a:rPr>
              <a:t>In</a:t>
            </a:r>
            <a:r>
              <a:rPr lang="en-US" sz="1200" baseline="0" dirty="0" smtClean="0">
                <a:latin typeface="Times"/>
                <a:cs typeface="Times"/>
              </a:rPr>
              <a:t> 2012, set a set of posters to the librarian at every secondary accredited school in the state and to every Texas public library</a:t>
            </a:r>
          </a:p>
          <a:p>
            <a:pPr marL="342900" lvl="0" indent="-342900" eaLnBrk="1" hangingPunct="1">
              <a:buFont typeface="Arial"/>
              <a:buChar char="•"/>
            </a:pPr>
            <a:r>
              <a:rPr lang="en-US" sz="1200" baseline="0" dirty="0" smtClean="0">
                <a:latin typeface="Times"/>
                <a:cs typeface="Times"/>
              </a:rPr>
              <a:t>Poster are really an “advertisement” for online resources that include curriculum materials and primary source documents from other repositories that help students see each presidency within the broader context of U.S. history</a:t>
            </a:r>
          </a:p>
          <a:p>
            <a:pPr marL="342900" lvl="0" indent="-342900" eaLnBrk="1" hangingPunct="1">
              <a:buFont typeface="Arial"/>
              <a:buChar char="•"/>
            </a:pPr>
            <a:r>
              <a:rPr lang="en-US" sz="1200" baseline="0" dirty="0" smtClean="0">
                <a:latin typeface="Times"/>
                <a:cs typeface="Times"/>
              </a:rPr>
              <a:t>Each poster essentially makes an argument about that president’s vision—the “big idea” that guided his actions and decisions, with documents and other primary source materials that illustrate that vision</a:t>
            </a:r>
          </a:p>
          <a:p>
            <a:pPr marL="800100" lvl="1" indent="-342900" eaLnBrk="1" hangingPunct="1">
              <a:buFont typeface="Arial"/>
              <a:buChar char="•"/>
            </a:pPr>
            <a:r>
              <a:rPr lang="en-US" sz="1200" b="1" i="1" baseline="0" dirty="0" smtClean="0">
                <a:latin typeface="Times"/>
                <a:cs typeface="Times"/>
              </a:rPr>
              <a:t>Downloadable worksheets and activities allow students to become “mini-historians” and examine choices made in the poster’s visual design and how the components of each poster work together to make a broader argument about that president.</a:t>
            </a:r>
            <a:endParaRPr lang="en-US" sz="1200" b="1" i="1" dirty="0" smtClean="0">
              <a:latin typeface="Times"/>
              <a:cs typeface="Times"/>
            </a:endParaRPr>
          </a:p>
          <a:p>
            <a:pPr marL="171450" indent="-171450" eaLnBrk="1" hangingPunct="1">
              <a:buFont typeface="Arial"/>
              <a:buChar char="•"/>
            </a:pPr>
            <a:endParaRPr lang="en-US" sz="1200" baseline="0" dirty="0" smtClean="0">
              <a:latin typeface="Times"/>
              <a:ea typeface="ＭＳ Ｐゴシック" charset="0"/>
              <a:cs typeface="Times"/>
            </a:endParaRPr>
          </a:p>
          <a:p>
            <a:pPr eaLnBrk="1" hangingPunct="1"/>
            <a:endParaRPr lang="en-US" sz="1200" baseline="0" dirty="0" smtClean="0">
              <a:latin typeface="Times"/>
              <a:ea typeface="ＭＳ Ｐゴシック" charset="0"/>
              <a:cs typeface="Times"/>
            </a:endParaRPr>
          </a:p>
          <a:p>
            <a:pPr eaLnBrk="1" hangingPunct="1"/>
            <a:endParaRPr lang="en-US" sz="1200" dirty="0">
              <a:latin typeface="Times"/>
              <a:ea typeface="ＭＳ Ｐゴシック" charset="0"/>
              <a:cs typeface="Time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E1036C53-7F0C-0845-AD8F-1C9C7458BFB8}" type="slidenum">
              <a:rPr lang="en-US" sz="1200"/>
              <a:pPr/>
              <a:t>13</a:t>
            </a:fld>
            <a:endParaRPr lang="en-US" sz="1200" dirty="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xfrm>
            <a:off x="354699" y="4282335"/>
            <a:ext cx="6075659"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 typeface="Arial"/>
              <a:buChar char="•"/>
            </a:pPr>
            <a:r>
              <a:rPr lang="en-US" sz="1200" baseline="0" dirty="0" smtClean="0">
                <a:latin typeface="Times"/>
                <a:ea typeface="ＭＳ Ｐゴシック" charset="0"/>
                <a:cs typeface="Times"/>
              </a:rPr>
              <a:t>An innovative suite of posters and curriculum materials that examines the aspirations or “vision” of notable U.S. Presidents and the programs and initiatives that advanced each man’s vision:</a:t>
            </a:r>
          </a:p>
          <a:p>
            <a:pPr marL="800100" lvl="1" indent="-342900" eaLnBrk="1" hangingPunct="1">
              <a:buFont typeface="Arial"/>
              <a:buChar char="•"/>
            </a:pPr>
            <a:r>
              <a:rPr lang="en-US" sz="1100" dirty="0" smtClean="0">
                <a:latin typeface="Times"/>
                <a:cs typeface="Times"/>
              </a:rPr>
              <a:t>Washington</a:t>
            </a:r>
          </a:p>
          <a:p>
            <a:pPr marL="800100" lvl="1" indent="-342900" eaLnBrk="1" hangingPunct="1">
              <a:buFont typeface="Arial"/>
              <a:buChar char="•"/>
            </a:pPr>
            <a:r>
              <a:rPr lang="en-US" sz="1100" dirty="0" smtClean="0">
                <a:latin typeface="Times"/>
                <a:cs typeface="Times"/>
              </a:rPr>
              <a:t>Jefferson</a:t>
            </a:r>
          </a:p>
          <a:p>
            <a:pPr marL="800100" lvl="1" indent="-342900" eaLnBrk="1" hangingPunct="1">
              <a:buFont typeface="Arial"/>
              <a:buChar char="•"/>
            </a:pPr>
            <a:r>
              <a:rPr lang="en-US" sz="1100" dirty="0" smtClean="0">
                <a:latin typeface="Times"/>
                <a:cs typeface="Times"/>
              </a:rPr>
              <a:t>Lincoln</a:t>
            </a:r>
          </a:p>
          <a:p>
            <a:pPr marL="800100" lvl="1" indent="-342900" eaLnBrk="1" hangingPunct="1">
              <a:buFont typeface="Arial"/>
              <a:buChar char="•"/>
            </a:pPr>
            <a:r>
              <a:rPr lang="en-US" sz="1100" dirty="0" smtClean="0">
                <a:latin typeface="Times"/>
                <a:cs typeface="Times"/>
              </a:rPr>
              <a:t>Teddy Roosevelt</a:t>
            </a:r>
          </a:p>
          <a:p>
            <a:pPr marL="800100" lvl="1" indent="-342900" eaLnBrk="1" hangingPunct="1">
              <a:buFont typeface="Arial"/>
              <a:buChar char="•"/>
            </a:pPr>
            <a:r>
              <a:rPr lang="en-US" sz="1100" dirty="0" smtClean="0">
                <a:latin typeface="Times"/>
                <a:cs typeface="Times"/>
              </a:rPr>
              <a:t>FDR</a:t>
            </a:r>
          </a:p>
          <a:p>
            <a:pPr marL="800100" lvl="1" indent="-342900" eaLnBrk="1" hangingPunct="1">
              <a:buFont typeface="Arial"/>
              <a:buChar char="•"/>
            </a:pPr>
            <a:r>
              <a:rPr lang="en-US" sz="1100" dirty="0" smtClean="0">
                <a:latin typeface="Times"/>
                <a:cs typeface="Times"/>
              </a:rPr>
              <a:t>LBJ</a:t>
            </a:r>
          </a:p>
          <a:p>
            <a:pPr marL="800100" lvl="1" indent="-342900" eaLnBrk="1" hangingPunct="1">
              <a:buFont typeface="Arial"/>
              <a:buChar char="•"/>
            </a:pPr>
            <a:r>
              <a:rPr lang="en-US" sz="1100" dirty="0" smtClean="0">
                <a:latin typeface="Times"/>
                <a:cs typeface="Times"/>
              </a:rPr>
              <a:t>Reagan</a:t>
            </a:r>
          </a:p>
          <a:p>
            <a:pPr marL="342900" lvl="0" indent="-342900" eaLnBrk="1" hangingPunct="1">
              <a:buFont typeface="Arial"/>
              <a:buChar char="•"/>
            </a:pPr>
            <a:r>
              <a:rPr lang="en-US" sz="1200" dirty="0" smtClean="0">
                <a:latin typeface="Times"/>
                <a:cs typeface="Times"/>
              </a:rPr>
              <a:t>In</a:t>
            </a:r>
            <a:r>
              <a:rPr lang="en-US" sz="1200" baseline="0" dirty="0" smtClean="0">
                <a:latin typeface="Times"/>
                <a:cs typeface="Times"/>
              </a:rPr>
              <a:t> 2012, set a set of posters to the librarian at every secondary accredited school in the state and to every Texas public library</a:t>
            </a:r>
          </a:p>
          <a:p>
            <a:pPr marL="342900" lvl="0" indent="-342900" eaLnBrk="1" hangingPunct="1">
              <a:buFont typeface="Arial"/>
              <a:buChar char="•"/>
            </a:pPr>
            <a:r>
              <a:rPr lang="en-US" sz="1200" baseline="0" dirty="0" smtClean="0">
                <a:latin typeface="Times"/>
                <a:cs typeface="Times"/>
              </a:rPr>
              <a:t>Poster are really an “advertisement” for online resources that include curriculum materials and primary source documents from other repositories that help students see each presidency within the broader context of U.S. history</a:t>
            </a:r>
          </a:p>
          <a:p>
            <a:pPr marL="342900" lvl="0" indent="-342900" eaLnBrk="1" hangingPunct="1">
              <a:buFont typeface="Arial"/>
              <a:buChar char="•"/>
            </a:pPr>
            <a:r>
              <a:rPr lang="en-US" sz="1200" baseline="0" dirty="0" smtClean="0">
                <a:latin typeface="Times"/>
                <a:cs typeface="Times"/>
              </a:rPr>
              <a:t>Each poster essentially makes an argument about that president’s vision—the “big idea” that guided his actions and decisions, with documents and other primary source materials that illustrate that vision</a:t>
            </a:r>
          </a:p>
          <a:p>
            <a:pPr marL="800100" lvl="1" indent="-342900" eaLnBrk="1" hangingPunct="1">
              <a:buFont typeface="Arial"/>
              <a:buChar char="•"/>
            </a:pPr>
            <a:r>
              <a:rPr lang="en-US" sz="1200" b="1" i="1" baseline="0" dirty="0" smtClean="0">
                <a:latin typeface="Times"/>
                <a:cs typeface="Times"/>
              </a:rPr>
              <a:t>Downloadable worksheets and activities allow students to become “mini-historians” and examine choices made in the poster’s visual design and how the components of each poster work together to make a broader argument about that president.</a:t>
            </a:r>
            <a:endParaRPr lang="en-US" sz="1200" b="1" i="1" dirty="0" smtClean="0">
              <a:latin typeface="Times"/>
              <a:cs typeface="Times"/>
            </a:endParaRPr>
          </a:p>
          <a:p>
            <a:pPr marL="171450" indent="-171450" eaLnBrk="1" hangingPunct="1">
              <a:buFont typeface="Arial"/>
              <a:buChar char="•"/>
            </a:pPr>
            <a:endParaRPr lang="en-US" sz="1200" baseline="0" dirty="0" smtClean="0">
              <a:latin typeface="Times"/>
              <a:ea typeface="ＭＳ Ｐゴシック" charset="0"/>
              <a:cs typeface="Times"/>
            </a:endParaRPr>
          </a:p>
          <a:p>
            <a:pPr eaLnBrk="1" hangingPunct="1"/>
            <a:endParaRPr lang="en-US" sz="1200" baseline="0" dirty="0" smtClean="0">
              <a:latin typeface="Times"/>
              <a:ea typeface="ＭＳ Ｐゴシック" charset="0"/>
              <a:cs typeface="Times"/>
            </a:endParaRPr>
          </a:p>
          <a:p>
            <a:pPr eaLnBrk="1" hangingPunct="1"/>
            <a:endParaRPr lang="en-US" sz="1200" dirty="0">
              <a:latin typeface="Times"/>
              <a:ea typeface="ＭＳ Ｐゴシック" charset="0"/>
              <a:cs typeface="Time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E1036C53-7F0C-0845-AD8F-1C9C7458BFB8}" type="slidenum">
              <a:rPr lang="en-US" sz="1200"/>
              <a:pPr/>
              <a:t>14</a:t>
            </a:fld>
            <a:endParaRPr lang="en-US" sz="1200" dirty="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xfrm>
            <a:off x="720841" y="4343400"/>
            <a:ext cx="5537889"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sz="1200" b="1" i="1" u="sng" kern="1200" dirty="0" smtClean="0">
                <a:effectLst/>
                <a:latin typeface="Times" pitchFamily="1" charset="0"/>
                <a:ea typeface="ＭＳ Ｐゴシック" charset="-128"/>
                <a:cs typeface="ＭＳ Ｐゴシック" charset="-128"/>
              </a:rPr>
              <a:t>EXHIIBTIONS</a:t>
            </a:r>
            <a:r>
              <a:rPr lang="en-US" sz="1200" u="sng" kern="1200" dirty="0" smtClean="0">
                <a:effectLst/>
                <a:latin typeface="Times" pitchFamily="1" charset="0"/>
                <a:ea typeface="ＭＳ Ｐゴシック" charset="-128"/>
                <a:cs typeface="ＭＳ Ｐゴシック" charset="-128"/>
              </a:rPr>
              <a:t>:</a:t>
            </a:r>
            <a:r>
              <a:rPr lang="en-US" sz="1200" kern="1200" dirty="0" smtClean="0">
                <a:effectLst/>
                <a:latin typeface="Times" pitchFamily="1" charset="0"/>
                <a:ea typeface="ＭＳ Ｐゴシック" charset="-128"/>
                <a:cs typeface="ＭＳ Ｐゴシック" charset="-128"/>
              </a:rPr>
              <a:t> ask if anyone has rented an exhibition from </a:t>
            </a:r>
            <a:r>
              <a:rPr lang="en-US" sz="1200" kern="1200" dirty="0" err="1" smtClean="0">
                <a:effectLst/>
                <a:latin typeface="Times" pitchFamily="1" charset="0"/>
                <a:ea typeface="ＭＳ Ｐゴシック" charset="-128"/>
                <a:cs typeface="ＭＳ Ｐゴシック" charset="-128"/>
              </a:rPr>
              <a:t>HTx</a:t>
            </a:r>
            <a:r>
              <a:rPr lang="en-US" sz="1200" kern="1200" dirty="0" smtClean="0">
                <a:effectLst/>
                <a:latin typeface="Times" pitchFamily="1" charset="0"/>
                <a:ea typeface="ＭＳ Ｐゴシック" charset="-128"/>
                <a:cs typeface="ＭＳ Ｐゴシック" charset="-128"/>
              </a:rPr>
              <a:t> before?</a:t>
            </a:r>
            <a:endParaRPr lang="en-US" sz="1100" kern="1200" dirty="0" smtClean="0">
              <a:effectLst/>
              <a:latin typeface="Times" pitchFamily="1" charset="0"/>
              <a:ea typeface="ＭＳ Ｐゴシック" charset="-128"/>
              <a:cs typeface="ＭＳ Ｐゴシック" charset="-128"/>
            </a:endParaRPr>
          </a:p>
          <a:p>
            <a:pPr marL="628650" lvl="1" indent="-171450">
              <a:buFont typeface="Arial"/>
              <a:buChar char="•"/>
            </a:pPr>
            <a:r>
              <a:rPr lang="en-US" sz="1200" kern="1200" dirty="0" err="1" smtClean="0">
                <a:effectLst/>
                <a:latin typeface="Times" pitchFamily="1" charset="0"/>
                <a:ea typeface="ＭＳ Ｐゴシック" pitchFamily="1" charset="-128"/>
                <a:cs typeface="+mn-cs"/>
              </a:rPr>
              <a:t>HTx</a:t>
            </a:r>
            <a:r>
              <a:rPr lang="en-US" sz="1200" kern="1200" dirty="0" smtClean="0">
                <a:effectLst/>
                <a:latin typeface="Times" pitchFamily="1" charset="0"/>
                <a:ea typeface="ＭＳ Ｐゴシック" pitchFamily="1" charset="-128"/>
                <a:cs typeface="+mn-cs"/>
              </a:rPr>
              <a:t> circulates over </a:t>
            </a:r>
            <a:r>
              <a:rPr lang="en-US" sz="1200" b="1" i="1" kern="1200" dirty="0" smtClean="0">
                <a:effectLst/>
                <a:latin typeface="Times" pitchFamily="1" charset="0"/>
                <a:ea typeface="ＭＳ Ｐゴシック" pitchFamily="1" charset="-128"/>
                <a:cs typeface="+mn-cs"/>
              </a:rPr>
              <a:t>50 exhibitions to schools, libraries, museums and educational/cultural organizations across the state and nation</a:t>
            </a:r>
            <a:endParaRPr lang="en-US" sz="1100" kern="1200" dirty="0" smtClean="0">
              <a:effectLst/>
              <a:latin typeface="Times" pitchFamily="1" charset="0"/>
              <a:ea typeface="ＭＳ Ｐゴシック" pitchFamily="1" charset="-128"/>
              <a:cs typeface="+mn-cs"/>
            </a:endParaRPr>
          </a:p>
          <a:p>
            <a:pPr marL="628650" lvl="1" indent="-171450">
              <a:buFont typeface="Arial"/>
              <a:buChar char="•"/>
            </a:pPr>
            <a:r>
              <a:rPr lang="en-US" sz="1200" kern="1200" dirty="0" smtClean="0">
                <a:effectLst/>
                <a:latin typeface="Times" pitchFamily="1" charset="0"/>
                <a:ea typeface="ＭＳ Ｐゴシック" pitchFamily="1" charset="-128"/>
                <a:cs typeface="+mn-cs"/>
              </a:rPr>
              <a:t>A variety of humanities topics: from the Signers of the Texas Declaration of Independence, to the Bill of Rights, to Rural Texas Woman, to political cartoons of Clifford Berryman</a:t>
            </a:r>
            <a:endParaRPr lang="en-US" sz="1100" kern="1200" dirty="0" smtClean="0">
              <a:effectLst/>
              <a:latin typeface="Times" pitchFamily="1" charset="0"/>
              <a:ea typeface="ＭＳ Ｐゴシック" pitchFamily="1" charset="-128"/>
              <a:cs typeface="+mn-cs"/>
            </a:endParaRPr>
          </a:p>
          <a:p>
            <a:pPr marL="628650" lvl="1" indent="-171450">
              <a:buFont typeface="Arial"/>
              <a:buChar char="•"/>
            </a:pPr>
            <a:r>
              <a:rPr lang="en-US" sz="1200" b="1" i="1" kern="1200" dirty="0" smtClean="0">
                <a:effectLst/>
                <a:latin typeface="Times" pitchFamily="1" charset="0"/>
                <a:ea typeface="ＭＳ Ｐゴシック" pitchFamily="1" charset="-128"/>
                <a:cs typeface="+mn-cs"/>
              </a:rPr>
              <a:t>Very high-quality and affordable</a:t>
            </a:r>
            <a:r>
              <a:rPr lang="en-US" sz="1200" kern="1200" dirty="0" smtClean="0">
                <a:effectLst/>
                <a:latin typeface="Times" pitchFamily="1" charset="0"/>
                <a:ea typeface="ＭＳ Ｐゴシック" pitchFamily="1" charset="-128"/>
                <a:cs typeface="+mn-cs"/>
              </a:rPr>
              <a:t>: we charge the cost of shipping the exhibition: we take care of coordinating shipping of exhibition; all you have to do is put it together</a:t>
            </a:r>
            <a:endParaRPr lang="en-US" sz="1100" kern="1200" dirty="0" smtClean="0">
              <a:effectLst/>
              <a:latin typeface="Times" pitchFamily="1" charset="0"/>
              <a:ea typeface="ＭＳ Ｐゴシック" pitchFamily="1" charset="-128"/>
              <a:cs typeface="+mn-cs"/>
            </a:endParaRPr>
          </a:p>
          <a:p>
            <a:pPr marL="628650" lvl="1" indent="-171450">
              <a:buFont typeface="Arial"/>
              <a:buChar char="•"/>
            </a:pPr>
            <a:r>
              <a:rPr lang="en-US" sz="1200" kern="1200" dirty="0" smtClean="0">
                <a:effectLst/>
                <a:latin typeface="Times" pitchFamily="1" charset="0"/>
                <a:ea typeface="ＭＳ Ｐゴシック" pitchFamily="1" charset="-128"/>
                <a:cs typeface="+mn-cs"/>
              </a:rPr>
              <a:t>Teachers and others have used our exhibitions in their classrooms, school libraries, often to </a:t>
            </a:r>
            <a:r>
              <a:rPr lang="en-US" sz="1200" b="1" i="1" kern="1200" dirty="0" smtClean="0">
                <a:effectLst/>
                <a:latin typeface="Times" pitchFamily="1" charset="0"/>
                <a:ea typeface="ＭＳ Ｐゴシック" pitchFamily="1" charset="-128"/>
                <a:cs typeface="+mn-cs"/>
              </a:rPr>
              <a:t>coincide with events on the academic calendar</a:t>
            </a:r>
            <a:r>
              <a:rPr lang="en-US" sz="1200" kern="1200" dirty="0" smtClean="0">
                <a:effectLst/>
                <a:latin typeface="Times" pitchFamily="1" charset="0"/>
                <a:ea typeface="ＭＳ Ｐゴシック" pitchFamily="1" charset="-128"/>
                <a:cs typeface="+mn-cs"/>
              </a:rPr>
              <a:t> like Constitution Day and Women’s History Month.</a:t>
            </a:r>
            <a:endParaRPr lang="en-US" sz="1100" kern="1200" dirty="0" smtClean="0">
              <a:effectLst/>
              <a:latin typeface="Times" pitchFamily="1" charset="0"/>
              <a:ea typeface="ＭＳ Ｐゴシック" pitchFamily="1" charset="-128"/>
              <a:cs typeface="+mn-cs"/>
            </a:endParaRPr>
          </a:p>
          <a:p>
            <a:pPr marL="628650" lvl="1" indent="-171450">
              <a:buFont typeface="Arial"/>
              <a:buChar char="•"/>
            </a:pPr>
            <a:r>
              <a:rPr lang="en-US" sz="1200" kern="1200" dirty="0" smtClean="0">
                <a:effectLst/>
                <a:latin typeface="Times" pitchFamily="1" charset="0"/>
                <a:ea typeface="ＭＳ Ｐゴシック" pitchFamily="1" charset="-128"/>
                <a:cs typeface="+mn-cs"/>
              </a:rPr>
              <a:t>Large collection of print materials, documentaries and other media resources to supplement curriculum development</a:t>
            </a:r>
            <a:endParaRPr lang="en-US" sz="1100" kern="1200" dirty="0" smtClean="0">
              <a:effectLst/>
              <a:latin typeface="Times" pitchFamily="1" charset="0"/>
              <a:ea typeface="ＭＳ Ｐゴシック" pitchFamily="1" charset="-128"/>
              <a:cs typeface="+mn-cs"/>
            </a:endParaRPr>
          </a:p>
          <a:p>
            <a:pPr marL="628650" lvl="1" indent="-171450">
              <a:buFont typeface="Arial"/>
              <a:buChar char="•"/>
            </a:pPr>
            <a:r>
              <a:rPr lang="en-US" sz="1200" b="1" i="1" kern="1200" dirty="0" smtClean="0">
                <a:effectLst/>
                <a:latin typeface="Times" pitchFamily="1" charset="0"/>
                <a:ea typeface="ＭＳ Ｐゴシック" pitchFamily="1" charset="-128"/>
                <a:cs typeface="+mn-cs"/>
              </a:rPr>
              <a:t>Website shows the different exhibitions and you can search by topic, title, format, language: walk them through</a:t>
            </a:r>
            <a:endParaRPr lang="en-US" sz="1100" kern="1200" dirty="0" smtClean="0">
              <a:effectLst/>
              <a:latin typeface="Times" pitchFamily="1" charset="0"/>
              <a:ea typeface="ＭＳ Ｐゴシック" pitchFamily="1" charset="-128"/>
              <a:cs typeface="+mn-cs"/>
            </a:endParaRPr>
          </a:p>
          <a:p>
            <a:pPr marL="1085850" lvl="2" indent="-171450">
              <a:buFont typeface="Arial"/>
              <a:buChar char="•"/>
            </a:pPr>
            <a:r>
              <a:rPr lang="en-US" sz="1200" kern="1200" dirty="0" smtClean="0">
                <a:effectLst/>
                <a:latin typeface="Times" pitchFamily="1" charset="0"/>
                <a:ea typeface="ＭＳ Ｐゴシック" pitchFamily="1" charset="-128"/>
                <a:cs typeface="+mn-cs"/>
              </a:rPr>
              <a:t>See dimensions, what exhibit includes, format, cost for shipping</a:t>
            </a:r>
          </a:p>
          <a:p>
            <a:pPr marL="1085850" lvl="2" indent="-171450">
              <a:buFont typeface="Arial"/>
              <a:buChar char="•"/>
            </a:pPr>
            <a:r>
              <a:rPr lang="en-US" sz="1200" kern="1200" dirty="0" smtClean="0">
                <a:effectLst/>
                <a:latin typeface="Times" pitchFamily="1" charset="0"/>
                <a:ea typeface="ＭＳ Ｐゴシック" pitchFamily="1" charset="-128"/>
                <a:cs typeface="+mn-cs"/>
              </a:rPr>
              <a:t>Questions:</a:t>
            </a:r>
            <a:r>
              <a:rPr lang="en-US" sz="1200" kern="1200" baseline="0" dirty="0" smtClean="0">
                <a:effectLst/>
                <a:latin typeface="Times" pitchFamily="1" charset="0"/>
                <a:ea typeface="ＭＳ Ｐゴシック" pitchFamily="1" charset="-128"/>
                <a:cs typeface="+mn-cs"/>
              </a:rPr>
              <a:t> our exhibits coordinator Sara </a:t>
            </a:r>
            <a:r>
              <a:rPr lang="en-US" sz="1200" kern="1200" baseline="0" dirty="0" err="1" smtClean="0">
                <a:effectLst/>
                <a:latin typeface="Times" pitchFamily="1" charset="0"/>
                <a:ea typeface="ＭＳ Ｐゴシック" pitchFamily="1" charset="-128"/>
                <a:cs typeface="+mn-cs"/>
              </a:rPr>
              <a:t>Nezamabadi</a:t>
            </a:r>
            <a:r>
              <a:rPr lang="en-US" sz="1200" kern="1200" baseline="0" dirty="0" smtClean="0">
                <a:effectLst/>
                <a:latin typeface="Times" pitchFamily="1" charset="0"/>
                <a:ea typeface="ＭＳ Ｐゴシック" pitchFamily="1" charset="-128"/>
                <a:cs typeface="+mn-cs"/>
              </a:rPr>
              <a:t> will be happy to help! </a:t>
            </a:r>
            <a:endParaRPr lang="en-US" sz="1100" kern="1200" dirty="0" smtClean="0">
              <a:effectLst/>
              <a:latin typeface="Times" pitchFamily="1" charset="0"/>
              <a:ea typeface="ＭＳ Ｐゴシック" pitchFamily="1" charset="-128"/>
              <a:cs typeface="+mn-cs"/>
            </a:endParaRPr>
          </a:p>
          <a:p>
            <a:pPr eaLnBrk="1" hangingPunct="1"/>
            <a:endParaRPr lang="en-US" dirty="0">
              <a:latin typeface="Times"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i="1" u="sng" dirty="0" smtClean="0"/>
              <a:t>GRANTS:</a:t>
            </a:r>
          </a:p>
          <a:p>
            <a:pPr lvl="0"/>
            <a:endParaRPr lang="en-US" sz="1200" b="1" i="1" u="sng" kern="1200" dirty="0">
              <a:solidFill>
                <a:schemeClr val="tx1"/>
              </a:solidFill>
              <a:effectLst/>
              <a:latin typeface="Times" pitchFamily="1" charset="0"/>
              <a:ea typeface="ＭＳ Ｐゴシック" charset="-128"/>
              <a:cs typeface="ＭＳ Ｐゴシック" charset="-128"/>
            </a:endParaRPr>
          </a:p>
          <a:p>
            <a:pPr lvl="0"/>
            <a:r>
              <a:rPr lang="en-US" dirty="0" smtClean="0"/>
              <a:t>Humanities Texas provides both mini and major grants. Our major grants, over $1,500 have a spring and a fall cycle. However, more relevant to you guys is our mini-grants program:</a:t>
            </a:r>
            <a:endParaRPr lang="en-US" b="1" i="1" u="sng" kern="1200" dirty="0" smtClean="0">
              <a:solidFill>
                <a:schemeClr val="tx1"/>
              </a:solidFill>
              <a:effectLst/>
            </a:endParaRPr>
          </a:p>
          <a:p>
            <a:pPr marL="628650" lvl="1" indent="-171450">
              <a:buFont typeface="Arial"/>
              <a:buChar char="•"/>
            </a:pPr>
            <a:r>
              <a:rPr lang="en-US" kern="1200" dirty="0" smtClean="0">
                <a:solidFill>
                  <a:schemeClr val="tx1"/>
                </a:solidFill>
                <a:effectLst/>
                <a:ea typeface="ＭＳ Ｐゴシック" charset="-128"/>
                <a:cs typeface="ＭＳ Ｐゴシック" charset="-128"/>
              </a:rPr>
              <a:t>Smaller grants often used in conjunction with our exhibitions program, with a rolling deadline and quick turn around</a:t>
            </a:r>
          </a:p>
          <a:p>
            <a:pPr marL="628650" lvl="1" indent="-171450">
              <a:buFont typeface="Arial"/>
              <a:buChar char="•"/>
            </a:pPr>
            <a:r>
              <a:rPr lang="en-US" b="1" i="1" kern="1200" dirty="0" smtClean="0">
                <a:solidFill>
                  <a:schemeClr val="tx1"/>
                </a:solidFill>
                <a:effectLst/>
              </a:rPr>
              <a:t>up to $1,500</a:t>
            </a:r>
            <a:r>
              <a:rPr lang="en-US" kern="1200" dirty="0" smtClean="0">
                <a:solidFill>
                  <a:schemeClr val="tx1"/>
                </a:solidFill>
                <a:effectLst/>
              </a:rPr>
              <a:t> to support the rental of exhibitions in our collection or for a particular humanities-related progra</a:t>
            </a:r>
            <a:r>
              <a:rPr lang="en-US" dirty="0"/>
              <a:t>m</a:t>
            </a:r>
            <a:r>
              <a:rPr lang="en-US" kern="1200" dirty="0" smtClean="0">
                <a:solidFill>
                  <a:schemeClr val="tx1"/>
                </a:solidFill>
                <a:effectLst/>
              </a:rPr>
              <a:t>.</a:t>
            </a:r>
            <a:r>
              <a:rPr lang="en-US" u="sng" kern="1200" dirty="0" smtClean="0">
                <a:solidFill>
                  <a:schemeClr val="tx1"/>
                </a:solidFill>
                <a:effectLst/>
              </a:rPr>
              <a:t> </a:t>
            </a:r>
          </a:p>
          <a:p>
            <a:pPr marL="628650" lvl="1" indent="-171450">
              <a:buFont typeface="Arial"/>
              <a:buChar char="•"/>
            </a:pPr>
            <a:r>
              <a:rPr lang="en-US" kern="1200" dirty="0" smtClean="0">
                <a:solidFill>
                  <a:schemeClr val="tx1"/>
                </a:solidFill>
                <a:effectLst/>
              </a:rPr>
              <a:t>Application available online- 2 page application:</a:t>
            </a:r>
          </a:p>
          <a:p>
            <a:pPr marL="628650" lvl="1" indent="-171450">
              <a:buFont typeface="Arial"/>
              <a:buChar char="•"/>
            </a:pPr>
            <a:r>
              <a:rPr lang="en-US" dirty="0"/>
              <a:t>The application for the mini-grant is extremely easy and our grants program officer, Allison Dillon, is very helpful in walking you through the </a:t>
            </a:r>
            <a:r>
              <a:rPr lang="en-US" dirty="0" smtClean="0"/>
              <a:t>process</a:t>
            </a:r>
            <a:endParaRPr lang="en-US" kern="1200" dirty="0" smtClean="0">
              <a:solidFill>
                <a:schemeClr val="tx1"/>
              </a:solidFill>
              <a:effectLst/>
            </a:endParaRPr>
          </a:p>
          <a:p>
            <a:pPr marL="628650" lvl="1" indent="-171450">
              <a:buFont typeface="Arial"/>
              <a:buChar char="•"/>
            </a:pPr>
            <a:r>
              <a:rPr lang="en-US" kern="1200" dirty="0" smtClean="0">
                <a:solidFill>
                  <a:schemeClr val="tx1"/>
                </a:solidFill>
                <a:effectLst/>
              </a:rPr>
              <a:t>Only requirement is that since it is a mini-grant, the program or exhibition rente</a:t>
            </a:r>
            <a:r>
              <a:rPr lang="en-US" dirty="0" smtClean="0"/>
              <a:t>d must </a:t>
            </a:r>
            <a:r>
              <a:rPr lang="en-US" kern="1200" dirty="0" smtClean="0">
                <a:solidFill>
                  <a:schemeClr val="tx1"/>
                </a:solidFill>
                <a:effectLst/>
              </a:rPr>
              <a:t>include a public component, whether it is displayed during parent teacher night or basketball game</a:t>
            </a:r>
            <a:r>
              <a:rPr lang="en-US" dirty="0" smtClean="0"/>
              <a:t>, e.g.</a:t>
            </a:r>
            <a:endParaRPr lang="en-US" kern="1200" dirty="0" smtClean="0">
              <a:solidFill>
                <a:schemeClr val="tx1"/>
              </a:solidFill>
              <a:effectLst/>
            </a:endParaRPr>
          </a:p>
          <a:p>
            <a:pPr marL="628650" lvl="1" indent="-171450">
              <a:buFont typeface="Arial"/>
              <a:buChar char="•"/>
            </a:pPr>
            <a:r>
              <a:rPr lang="en-US" kern="1200" dirty="0" smtClean="0">
                <a:solidFill>
                  <a:schemeClr val="tx1"/>
                </a:solidFill>
                <a:effectLst/>
              </a:rPr>
              <a:t>Our grants staff is very good about helping you craft your application and making sure it fits our guidelines, so I hope you’ll make use of this program</a:t>
            </a:r>
            <a:r>
              <a:rPr lang="en-US" sz="1200" kern="1200" dirty="0" smtClean="0">
                <a:solidFill>
                  <a:schemeClr val="tx1"/>
                </a:solidFill>
                <a:effectLst/>
                <a:latin typeface="Times" pitchFamily="1" charset="0"/>
                <a:ea typeface="ＭＳ Ｐゴシック" pitchFamily="1" charset="-128"/>
                <a:cs typeface="+mn-cs"/>
              </a:rPr>
              <a:t>. </a:t>
            </a:r>
            <a:endParaRPr lang="en-US" sz="1100" kern="1200" dirty="0" smtClean="0">
              <a:solidFill>
                <a:schemeClr val="tx1"/>
              </a:solidFill>
              <a:effectLst/>
              <a:latin typeface="Times" pitchFamily="1" charset="0"/>
              <a:ea typeface="ＭＳ Ｐゴシック" pitchFamily="1" charset="-128"/>
              <a:cs typeface="+mn-cs"/>
            </a:endParaRPr>
          </a:p>
          <a:p>
            <a:endParaRPr lang="en-US" dirty="0"/>
          </a:p>
        </p:txBody>
      </p:sp>
      <p:sp>
        <p:nvSpPr>
          <p:cNvPr id="4" name="Slide Number Placeholder 3"/>
          <p:cNvSpPr>
            <a:spLocks noGrp="1"/>
          </p:cNvSpPr>
          <p:nvPr>
            <p:ph type="sldNum" sz="quarter" idx="10"/>
          </p:nvPr>
        </p:nvSpPr>
        <p:spPr/>
        <p:txBody>
          <a:bodyPr/>
          <a:lstStyle/>
          <a:p>
            <a:fld id="{316E2DBD-B937-2B4C-AAD6-EB87B8A798A4}" type="slidenum">
              <a:rPr lang="en-US" smtClean="0"/>
              <a:pPr/>
              <a:t>15</a:t>
            </a:fld>
            <a:endParaRPr lang="en-US" dirty="0"/>
          </a:p>
        </p:txBody>
      </p:sp>
    </p:spTree>
    <p:extLst>
      <p:ext uri="{BB962C8B-B14F-4D97-AF65-F5344CB8AC3E}">
        <p14:creationId xmlns:p14="http://schemas.microsoft.com/office/powerpoint/2010/main" val="3803840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E1036C53-7F0C-0845-AD8F-1C9C7458BFB8}" type="slidenum">
              <a:rPr lang="en-US" sz="1200"/>
              <a:pPr/>
              <a:t>16</a:t>
            </a:fld>
            <a:endParaRPr lang="en-US" sz="1200" dirty="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xfrm>
            <a:off x="423351" y="4228993"/>
            <a:ext cx="604133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28650" lvl="1" indent="-171450">
              <a:buFont typeface="Arial"/>
              <a:buChar char="•"/>
            </a:pPr>
            <a:r>
              <a:rPr lang="en-US" b="0" i="0" kern="1200" dirty="0" smtClean="0">
                <a:solidFill>
                  <a:schemeClr val="tx1"/>
                </a:solidFill>
                <a:effectLst/>
                <a:latin typeface="Times" pitchFamily="1" charset="0"/>
                <a:ea typeface="ＭＳ Ｐゴシック" pitchFamily="1" charset="-128"/>
                <a:cs typeface="+mn-cs"/>
              </a:rPr>
              <a:t>In addition to providing </a:t>
            </a:r>
            <a:r>
              <a:rPr lang="en-US" b="0" i="0" kern="1200" baseline="0" dirty="0" smtClean="0">
                <a:solidFill>
                  <a:schemeClr val="tx1"/>
                </a:solidFill>
                <a:effectLst/>
                <a:latin typeface="Times" pitchFamily="1" charset="0"/>
                <a:ea typeface="ＭＳ Ｐゴシック" pitchFamily="1" charset="-128"/>
                <a:cs typeface="+mn-cs"/>
              </a:rPr>
              <a:t>information about our programs, applications, and the like, o</a:t>
            </a:r>
            <a:r>
              <a:rPr lang="en-US" b="0" i="0" kern="1200" dirty="0" smtClean="0">
                <a:solidFill>
                  <a:schemeClr val="tx1"/>
                </a:solidFill>
                <a:effectLst/>
                <a:latin typeface="Times" pitchFamily="1" charset="0"/>
                <a:ea typeface="ＭＳ Ｐゴシック" pitchFamily="1" charset="-128"/>
                <a:cs typeface="+mn-cs"/>
              </a:rPr>
              <a:t>ur</a:t>
            </a:r>
            <a:r>
              <a:rPr lang="en-US" b="0" i="0" kern="1200" baseline="0" dirty="0" smtClean="0">
                <a:solidFill>
                  <a:schemeClr val="tx1"/>
                </a:solidFill>
                <a:effectLst/>
                <a:latin typeface="Times" pitchFamily="1" charset="0"/>
                <a:ea typeface="ＭＳ Ｐゴシック" pitchFamily="1" charset="-128"/>
                <a:cs typeface="+mn-cs"/>
              </a:rPr>
              <a:t> website </a:t>
            </a:r>
            <a:r>
              <a:rPr lang="en-US" b="1" i="1" kern="1200" baseline="0" dirty="0" smtClean="0">
                <a:solidFill>
                  <a:schemeClr val="tx1"/>
                </a:solidFill>
                <a:effectLst/>
                <a:latin typeface="Times" pitchFamily="1" charset="0"/>
                <a:ea typeface="ＭＳ Ｐゴシック" pitchFamily="1" charset="-128"/>
                <a:cs typeface="+mn-cs"/>
              </a:rPr>
              <a:t>is very content-rich:</a:t>
            </a:r>
            <a:endParaRPr lang="en-US" b="1" i="1" kern="1200" dirty="0" smtClean="0">
              <a:solidFill>
                <a:schemeClr val="tx1"/>
              </a:solidFill>
              <a:effectLst/>
              <a:latin typeface="Times" pitchFamily="1" charset="0"/>
              <a:ea typeface="ＭＳ Ｐゴシック" pitchFamily="1" charset="-128"/>
              <a:cs typeface="+mn-cs"/>
            </a:endParaRPr>
          </a:p>
          <a:p>
            <a:pPr marL="1085850" lvl="2" indent="-171450">
              <a:buFont typeface="Arial"/>
              <a:buChar char="•"/>
            </a:pPr>
            <a:r>
              <a:rPr lang="en-US" b="1" i="1" kern="1200" dirty="0" smtClean="0">
                <a:solidFill>
                  <a:schemeClr val="tx1"/>
                </a:solidFill>
                <a:effectLst/>
                <a:latin typeface="Times" pitchFamily="1" charset="0"/>
                <a:ea typeface="ＭＳ Ｐゴシック" pitchFamily="1" charset="-128"/>
                <a:cs typeface="+mn-cs"/>
              </a:rPr>
              <a:t>Wide-range of educational resources available to teachers on our website</a:t>
            </a:r>
            <a:endParaRPr lang="en-US" b="0" i="0" kern="1200" dirty="0" smtClean="0">
              <a:solidFill>
                <a:schemeClr val="tx1"/>
              </a:solidFill>
              <a:effectLst/>
              <a:latin typeface="Times" pitchFamily="1" charset="0"/>
              <a:ea typeface="ＭＳ Ｐゴシック" pitchFamily="1" charset="-128"/>
              <a:cs typeface="+mn-cs"/>
            </a:endParaRPr>
          </a:p>
          <a:p>
            <a:pPr marL="1543050" lvl="3" indent="-171450">
              <a:buFont typeface="Arial"/>
              <a:buChar char="•"/>
            </a:pPr>
            <a:r>
              <a:rPr lang="en-US" b="0" i="0" kern="1200" dirty="0" smtClean="0">
                <a:solidFill>
                  <a:schemeClr val="tx1"/>
                </a:solidFill>
                <a:effectLst/>
                <a:latin typeface="Times" pitchFamily="1" charset="0"/>
                <a:ea typeface="ＭＳ Ｐゴシック" pitchFamily="1" charset="-128"/>
                <a:cs typeface="+mn-cs"/>
              </a:rPr>
              <a:t>ONLINE</a:t>
            </a:r>
            <a:r>
              <a:rPr lang="en-US" b="0" i="0" kern="1200" baseline="0" dirty="0" smtClean="0">
                <a:solidFill>
                  <a:schemeClr val="tx1"/>
                </a:solidFill>
                <a:effectLst/>
                <a:latin typeface="Times" pitchFamily="1" charset="0"/>
                <a:ea typeface="ＭＳ Ｐゴシック" pitchFamily="1" charset="-128"/>
                <a:cs typeface="+mn-cs"/>
              </a:rPr>
              <a:t> DIGITAL RESPONSITY: </a:t>
            </a:r>
            <a:r>
              <a:rPr lang="en-US" kern="1200" dirty="0" smtClean="0">
                <a:solidFill>
                  <a:schemeClr val="tx1"/>
                </a:solidFill>
                <a:effectLst/>
                <a:latin typeface="Times" pitchFamily="1" charset="0"/>
                <a:ea typeface="ＭＳ Ｐゴシック" pitchFamily="1" charset="-128"/>
                <a:cs typeface="+mn-cs"/>
              </a:rPr>
              <a:t>archive of historical documents, works of art, videos of public lectures and past presentations at our teacher institutes and workshops, </a:t>
            </a:r>
            <a:r>
              <a:rPr lang="en-US" i="1" kern="1200" dirty="0" smtClean="0">
                <a:solidFill>
                  <a:schemeClr val="tx1"/>
                </a:solidFill>
                <a:effectLst/>
                <a:latin typeface="Times" pitchFamily="1" charset="0"/>
                <a:ea typeface="ＭＳ Ｐゴシック" pitchFamily="1" charset="-128"/>
                <a:cs typeface="+mn-cs"/>
              </a:rPr>
              <a:t>Texas Originals</a:t>
            </a:r>
          </a:p>
          <a:p>
            <a:pPr marL="2000250" lvl="4" indent="-171450">
              <a:buFont typeface="Arial"/>
              <a:buChar char="•"/>
            </a:pPr>
            <a:r>
              <a:rPr lang="en-US" i="0" kern="1200" dirty="0" smtClean="0">
                <a:solidFill>
                  <a:schemeClr val="tx1"/>
                </a:solidFill>
                <a:effectLst/>
                <a:latin typeface="Times" pitchFamily="1" charset="0"/>
                <a:ea typeface="ＭＳ Ｐゴシック" pitchFamily="1" charset="-128"/>
                <a:cs typeface="+mn-cs"/>
              </a:rPr>
              <a:t>Searchable by topic (</a:t>
            </a:r>
            <a:r>
              <a:rPr lang="en-US" i="0" kern="1200" dirty="0" err="1" smtClean="0">
                <a:solidFill>
                  <a:schemeClr val="tx1"/>
                </a:solidFill>
                <a:effectLst/>
                <a:latin typeface="Times" pitchFamily="1" charset="0"/>
                <a:ea typeface="ＭＳ Ｐゴシック" pitchFamily="1" charset="-128"/>
                <a:cs typeface="+mn-cs"/>
              </a:rPr>
              <a:t>ie</a:t>
            </a:r>
            <a:r>
              <a:rPr lang="en-US" i="0" kern="1200" dirty="0" smtClean="0">
                <a:solidFill>
                  <a:schemeClr val="tx1"/>
                </a:solidFill>
                <a:effectLst/>
                <a:latin typeface="Times" pitchFamily="1" charset="0"/>
                <a:ea typeface="ＭＳ Ｐゴシック" pitchFamily="1" charset="-128"/>
                <a:cs typeface="+mn-cs"/>
              </a:rPr>
              <a:t> Civil War), format (video,</a:t>
            </a:r>
            <a:r>
              <a:rPr lang="en-US" i="0" kern="1200" baseline="0" dirty="0" smtClean="0">
                <a:solidFill>
                  <a:schemeClr val="tx1"/>
                </a:solidFill>
                <a:effectLst/>
                <a:latin typeface="Times" pitchFamily="1" charset="0"/>
                <a:ea typeface="ＭＳ Ｐゴシック" pitchFamily="1" charset="-128"/>
                <a:cs typeface="+mn-cs"/>
              </a:rPr>
              <a:t> image, document)</a:t>
            </a:r>
          </a:p>
          <a:p>
            <a:pPr marL="2000250" lvl="4" indent="-171450">
              <a:buFont typeface="Arial"/>
              <a:buChar char="•"/>
            </a:pPr>
            <a:r>
              <a:rPr lang="en-US" i="0" kern="1200" baseline="0" dirty="0" smtClean="0">
                <a:solidFill>
                  <a:schemeClr val="tx1"/>
                </a:solidFill>
                <a:effectLst/>
                <a:latin typeface="Times" pitchFamily="1" charset="0"/>
                <a:ea typeface="ＭＳ Ｐゴシック" pitchFamily="1" charset="-128"/>
                <a:cs typeface="+mn-cs"/>
              </a:rPr>
              <a:t>SHOW search for videos</a:t>
            </a:r>
          </a:p>
          <a:p>
            <a:pPr marL="1543050" lvl="3" indent="-171450">
              <a:buFont typeface="Arial"/>
              <a:buChar char="•"/>
            </a:pPr>
            <a:r>
              <a:rPr lang="en-US" i="0" kern="1200" baseline="0" dirty="0" smtClean="0">
                <a:solidFill>
                  <a:schemeClr val="tx1"/>
                </a:solidFill>
                <a:effectLst/>
                <a:latin typeface="Times" pitchFamily="1" charset="0"/>
                <a:ea typeface="ＭＳ Ｐゴシック" pitchFamily="1" charset="-128"/>
                <a:cs typeface="+mn-cs"/>
              </a:rPr>
              <a:t>TEXAS ORIGINALS</a:t>
            </a:r>
          </a:p>
          <a:p>
            <a:pPr marL="1543050" lvl="3" indent="-171450">
              <a:buFont typeface="Arial"/>
              <a:buChar char="•"/>
            </a:pPr>
            <a:r>
              <a:rPr lang="en-US" i="0" kern="1200" baseline="0" dirty="0" smtClean="0">
                <a:solidFill>
                  <a:schemeClr val="tx1"/>
                </a:solidFill>
                <a:effectLst/>
                <a:latin typeface="Times" pitchFamily="1" charset="0"/>
                <a:ea typeface="ＭＳ Ｐゴシック" pitchFamily="1" charset="-128"/>
                <a:cs typeface="+mn-cs"/>
              </a:rPr>
              <a:t>PRESIDENT’S VISION</a:t>
            </a:r>
          </a:p>
          <a:p>
            <a:pPr marL="1085850" lvl="2" indent="-171450">
              <a:buFont typeface="Arial"/>
              <a:buChar char="•"/>
            </a:pPr>
            <a:r>
              <a:rPr lang="en-US" i="0" kern="1200" baseline="0" dirty="0" smtClean="0">
                <a:solidFill>
                  <a:schemeClr val="tx1"/>
                </a:solidFill>
                <a:effectLst/>
                <a:latin typeface="Times" pitchFamily="1" charset="0"/>
                <a:ea typeface="ＭＳ Ｐゴシック" pitchFamily="1" charset="-128"/>
                <a:cs typeface="+mn-cs"/>
              </a:rPr>
              <a:t>RESOURCE GUIDES: recommended websites, topically organized resource guides for TEXAS HISTORY, U.S. HISTORY, ELA; guide on how to Texas Originals correlates with TEKS for 7 grade Texas history</a:t>
            </a:r>
          </a:p>
          <a:p>
            <a:pPr marL="914400" lvl="2" indent="0">
              <a:buFont typeface="Arial"/>
              <a:buNone/>
            </a:pPr>
            <a:endParaRPr lang="en-US" dirty="0"/>
          </a:p>
          <a:p>
            <a:pPr marL="914400" lvl="2" indent="0">
              <a:buFont typeface="Arial"/>
              <a:buNone/>
            </a:pPr>
            <a:r>
              <a:rPr lang="en-US" i="0" kern="1200" baseline="0" dirty="0" smtClean="0">
                <a:solidFill>
                  <a:schemeClr val="tx1"/>
                </a:solidFill>
                <a:effectLst/>
                <a:latin typeface="Times" pitchFamily="1" charset="0"/>
                <a:ea typeface="ＭＳ Ｐゴシック" pitchFamily="1" charset="-128"/>
                <a:cs typeface="+mn-cs"/>
              </a:rPr>
              <a:t>Encourage</a:t>
            </a:r>
            <a:r>
              <a:rPr lang="en-US" i="0" kern="1200" dirty="0" smtClean="0">
                <a:solidFill>
                  <a:schemeClr val="tx1"/>
                </a:solidFill>
                <a:effectLst/>
                <a:latin typeface="Times" pitchFamily="1" charset="0"/>
                <a:ea typeface="ＭＳ Ｐゴシック" pitchFamily="1" charset="-128"/>
                <a:cs typeface="+mn-cs"/>
              </a:rPr>
              <a:t> teachers</a:t>
            </a:r>
            <a:r>
              <a:rPr lang="en-US" i="0" kern="1200" baseline="0" dirty="0" smtClean="0">
                <a:solidFill>
                  <a:schemeClr val="tx1"/>
                </a:solidFill>
                <a:effectLst/>
                <a:latin typeface="Times" pitchFamily="1" charset="0"/>
                <a:ea typeface="ＭＳ Ｐゴシック" pitchFamily="1" charset="-128"/>
                <a:cs typeface="+mn-cs"/>
              </a:rPr>
              <a:t> to explore our website and see how they can use our assembled resources in their classroom, with their students, to enhance their teaching</a:t>
            </a:r>
            <a:r>
              <a:rPr lang="en-US" dirty="0"/>
              <a:t> </a:t>
            </a:r>
            <a:r>
              <a:rPr lang="en-US" dirty="0" smtClean="0"/>
              <a:t>and understanding.</a:t>
            </a:r>
            <a:endParaRPr lang="en-US" i="0" kern="1200" baseline="0" dirty="0" smtClean="0">
              <a:solidFill>
                <a:schemeClr val="tx1"/>
              </a:solidFill>
              <a:effectLst/>
              <a:latin typeface="Times" pitchFamily="1" charset="0"/>
              <a:ea typeface="ＭＳ Ｐゴシック" pitchFamily="1" charset="-128"/>
              <a:cs typeface="+mn-cs"/>
            </a:endParaRPr>
          </a:p>
          <a:p>
            <a:pPr marL="914400" lvl="2" indent="0">
              <a:buFont typeface="Arial"/>
              <a:buNone/>
            </a:pPr>
            <a:endParaRPr lang="en-US" i="0" kern="1200" baseline="0" dirty="0" smtClean="0">
              <a:solidFill>
                <a:schemeClr val="tx1"/>
              </a:solidFill>
              <a:effectLst/>
              <a:latin typeface="Times" pitchFamily="1" charset="0"/>
              <a:ea typeface="ＭＳ Ｐゴシック" pitchFamily="1" charset="-128"/>
              <a:cs typeface="+mn-cs"/>
            </a:endParaRPr>
          </a:p>
          <a:p>
            <a:pPr marL="914400" lvl="2" indent="0">
              <a:buFont typeface="Arial"/>
              <a:buNone/>
            </a:pPr>
            <a:r>
              <a:rPr lang="en-US" i="0" kern="1200" baseline="0" dirty="0" smtClean="0">
                <a:solidFill>
                  <a:schemeClr val="tx1"/>
                </a:solidFill>
                <a:effectLst/>
                <a:latin typeface="Times" pitchFamily="1" charset="0"/>
                <a:ea typeface="ＭＳ Ｐゴシック" pitchFamily="1" charset="-128"/>
                <a:cs typeface="+mn-cs"/>
              </a:rPr>
              <a:t>Also, we hope they will provide feedback on anything use from our website or would be useful to them. We are here to support their work and we want to make sure we are doing so in the best way possible</a:t>
            </a:r>
          </a:p>
          <a:p>
            <a:pPr marL="914400" lvl="2" indent="0">
              <a:buFont typeface="Arial"/>
              <a:buNone/>
            </a:pPr>
            <a:endParaRPr lang="en-US" i="0" kern="1200" baseline="0" dirty="0" smtClean="0">
              <a:solidFill>
                <a:schemeClr val="tx1"/>
              </a:solidFill>
              <a:effectLst/>
              <a:latin typeface="Times" pitchFamily="1" charset="0"/>
              <a:ea typeface="ＭＳ Ｐゴシック" pitchFamily="1" charset="-128"/>
              <a:cs typeface="+mn-cs"/>
            </a:endParaRPr>
          </a:p>
          <a:p>
            <a:pPr marL="1543050" lvl="3" indent="-171450">
              <a:buFont typeface="Arial"/>
              <a:buChar char="•"/>
            </a:pPr>
            <a:endParaRPr lang="en-US" i="0" kern="1200" dirty="0">
              <a:solidFill>
                <a:schemeClr val="tx1"/>
              </a:solidFill>
              <a:effectLst/>
              <a:latin typeface="Times" pitchFamily="1" charset="0"/>
              <a:ea typeface="ＭＳ Ｐゴシック" pitchFamily="1" charset="-128"/>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Encourage teachers to sign up for e-newsletter!</a:t>
            </a:r>
          </a:p>
          <a:p>
            <a:r>
              <a:rPr lang="en-US" dirty="0" smtClean="0"/>
              <a:t/>
            </a:r>
            <a:br>
              <a:rPr lang="en-US" dirty="0" smtClean="0"/>
            </a:br>
            <a:r>
              <a:rPr lang="en-US" dirty="0" smtClean="0"/>
              <a:t>It’s more than just a newsletter</a:t>
            </a:r>
            <a:r>
              <a:rPr lang="en-US" baseline="0" dirty="0" smtClean="0"/>
              <a:t> or collection of announcements. Emphasize content-rich!</a:t>
            </a:r>
          </a:p>
          <a:p>
            <a:endParaRPr lang="en-US" baseline="0" dirty="0" smtClean="0"/>
          </a:p>
          <a:p>
            <a:r>
              <a:rPr lang="en-US" baseline="0" dirty="0" smtClean="0"/>
              <a:t>Announcements about upcoming teacher workshops and institutes, when we accept award nomination, etc.</a:t>
            </a:r>
            <a:endParaRPr lang="en-US" dirty="0" smtClean="0"/>
          </a:p>
        </p:txBody>
      </p:sp>
      <p:sp>
        <p:nvSpPr>
          <p:cNvPr id="4" name="Slide Number Placeholder 3"/>
          <p:cNvSpPr>
            <a:spLocks noGrp="1"/>
          </p:cNvSpPr>
          <p:nvPr>
            <p:ph type="sldNum" sz="quarter" idx="10"/>
          </p:nvPr>
        </p:nvSpPr>
        <p:spPr/>
        <p:txBody>
          <a:bodyPr/>
          <a:lstStyle/>
          <a:p>
            <a:fld id="{316E2DBD-B937-2B4C-AAD6-EB87B8A798A4}" type="slidenum">
              <a:rPr lang="en-US" smtClean="0"/>
              <a:pPr/>
              <a:t>17</a:t>
            </a:fld>
            <a:endParaRPr lang="en-US" dirty="0"/>
          </a:p>
        </p:txBody>
      </p:sp>
    </p:spTree>
    <p:extLst>
      <p:ext uri="{BB962C8B-B14F-4D97-AF65-F5344CB8AC3E}">
        <p14:creationId xmlns:p14="http://schemas.microsoft.com/office/powerpoint/2010/main" val="4191520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E1036C53-7F0C-0845-AD8F-1C9C7458BFB8}" type="slidenum">
              <a:rPr lang="en-US" sz="1200"/>
              <a:pPr/>
              <a:t>18</a:t>
            </a:fld>
            <a:endParaRPr lang="en-US" sz="1200" dirty="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Times" charset="0"/>
                <a:ea typeface="ＭＳ Ｐゴシック" charset="0"/>
                <a:cs typeface="ＭＳ Ｐゴシック" charset="0"/>
              </a:rPr>
              <a:t>Finally, I want to give you a preview of some programs that are in the works:</a:t>
            </a:r>
          </a:p>
          <a:p>
            <a:pPr eaLnBrk="1" hangingPunct="1"/>
            <a:endParaRPr lang="en-US" dirty="0">
              <a:latin typeface="Times" charset="0"/>
              <a:ea typeface="ＭＳ Ｐゴシック" charset="0"/>
              <a:cs typeface="ＭＳ Ｐゴシック" charset="0"/>
            </a:endParaRPr>
          </a:p>
          <a:p>
            <a:pPr marL="171450" indent="-171450" eaLnBrk="1" hangingPunct="1">
              <a:buFont typeface="Arial"/>
              <a:buChar char="•"/>
            </a:pPr>
            <a:r>
              <a:rPr lang="en-US" b="1" dirty="0" smtClean="0">
                <a:latin typeface="Times" charset="0"/>
                <a:ea typeface="ＭＳ Ｐゴシック" charset="0"/>
                <a:cs typeface="ＭＳ Ｐゴシック" charset="0"/>
              </a:rPr>
              <a:t>Latino</a:t>
            </a:r>
            <a:r>
              <a:rPr lang="en-US" b="1" baseline="0" dirty="0" smtClean="0">
                <a:latin typeface="Times" charset="0"/>
                <a:ea typeface="ＭＳ Ｐゴシック" charset="0"/>
                <a:cs typeface="ＭＳ Ｐゴシック" charset="0"/>
              </a:rPr>
              <a:t> Americans: 500 Years of History</a:t>
            </a:r>
            <a:r>
              <a:rPr lang="en-US" baseline="0" dirty="0" smtClean="0">
                <a:latin typeface="Times" charset="0"/>
                <a:ea typeface="ＭＳ Ｐゴシック" charset="0"/>
                <a:cs typeface="ＭＳ Ｐゴシック" charset="0"/>
              </a:rPr>
              <a:t>: </a:t>
            </a:r>
            <a:r>
              <a:rPr lang="en-US" baseline="0" dirty="0" err="1" smtClean="0">
                <a:latin typeface="Times" charset="0"/>
                <a:ea typeface="ＭＳ Ｐゴシック" charset="0"/>
                <a:cs typeface="ＭＳ Ｐゴシック" charset="0"/>
              </a:rPr>
              <a:t>HTx</a:t>
            </a:r>
            <a:r>
              <a:rPr lang="en-US" baseline="0" dirty="0" smtClean="0">
                <a:latin typeface="Times" charset="0"/>
                <a:ea typeface="ＭＳ Ｐゴシック" charset="0"/>
                <a:cs typeface="ＭＳ Ｐゴシック" charset="0"/>
              </a:rPr>
              <a:t>, in partnership with the National Endowment for the Humanities and the American Library Association is developing curriculum materials for the PBS Series Latino Americans. Broken down by Episode in the Series, the curriculum materials will be available on our website.</a:t>
            </a:r>
          </a:p>
          <a:p>
            <a:pPr marL="171450" indent="-171450" eaLnBrk="1" hangingPunct="1">
              <a:buFont typeface="Arial"/>
              <a:buChar char="•"/>
            </a:pPr>
            <a:endParaRPr lang="en-US" baseline="0" dirty="0" smtClean="0">
              <a:latin typeface="Times" charset="0"/>
              <a:ea typeface="ＭＳ Ｐゴシック" charset="0"/>
              <a:cs typeface="ＭＳ Ｐゴシック" charset="0"/>
            </a:endParaRPr>
          </a:p>
          <a:p>
            <a:pPr marL="171450" indent="-171450" eaLnBrk="1" hangingPunct="1">
              <a:buFont typeface="Arial"/>
              <a:buChar char="•"/>
            </a:pPr>
            <a:r>
              <a:rPr lang="en-US" b="1" baseline="0" dirty="0" smtClean="0">
                <a:latin typeface="Times" charset="0"/>
                <a:ea typeface="ＭＳ Ｐゴシック" charset="0"/>
                <a:cs typeface="ＭＳ Ｐゴシック" charset="0"/>
              </a:rPr>
              <a:t>Pivotal U.S. Elections: Then and Now</a:t>
            </a:r>
            <a:r>
              <a:rPr lang="en-US" baseline="0" dirty="0" smtClean="0">
                <a:latin typeface="Times" charset="0"/>
                <a:ea typeface="ＭＳ Ｐゴシック" charset="0"/>
                <a:cs typeface="ＭＳ Ｐゴシック" charset="0"/>
              </a:rPr>
              <a:t>: forthcoming curriculum materials related to this public program on critical presidential elections in U.S. history</a:t>
            </a:r>
          </a:p>
          <a:p>
            <a:pPr marL="171450" indent="-171450" eaLnBrk="1" hangingPunct="1">
              <a:buFont typeface="Arial"/>
              <a:buChar char="•"/>
            </a:pPr>
            <a:endParaRPr lang="en-US" baseline="0" dirty="0" smtClean="0">
              <a:latin typeface="Times" charset="0"/>
              <a:ea typeface="ＭＳ Ｐゴシック" charset="0"/>
              <a:cs typeface="ＭＳ Ｐゴシック" charset="0"/>
            </a:endParaRPr>
          </a:p>
          <a:p>
            <a:pPr marL="171450" indent="-171450" eaLnBrk="1" hangingPunct="1">
              <a:buFont typeface="Arial"/>
              <a:buChar char="•"/>
            </a:pPr>
            <a:r>
              <a:rPr lang="en-US" baseline="0" dirty="0" smtClean="0">
                <a:latin typeface="Times" charset="0"/>
                <a:ea typeface="ＭＳ Ｐゴシック" charset="0"/>
                <a:cs typeface="ＭＳ Ｐゴシック" charset="0"/>
              </a:rPr>
              <a:t>Season 3 of </a:t>
            </a:r>
            <a:r>
              <a:rPr lang="en-US" b="1" baseline="0" dirty="0" smtClean="0">
                <a:latin typeface="Times" charset="0"/>
                <a:ea typeface="ＭＳ Ｐゴシック" charset="0"/>
                <a:cs typeface="ＭＳ Ｐゴシック" charset="0"/>
              </a:rPr>
              <a:t>Texas Originals </a:t>
            </a:r>
            <a:r>
              <a:rPr lang="en-US" baseline="0" dirty="0" smtClean="0">
                <a:latin typeface="Times" charset="0"/>
                <a:ea typeface="ＭＳ Ｐゴシック" charset="0"/>
                <a:cs typeface="ＭＳ Ｐゴシック" charset="0"/>
              </a:rPr>
              <a:t>is hopefully in the works!</a:t>
            </a:r>
          </a:p>
          <a:p>
            <a:pPr marL="171450" indent="-171450" eaLnBrk="1" hangingPunct="1">
              <a:buFont typeface="Arial"/>
              <a:buChar char="•"/>
            </a:pPr>
            <a:endParaRPr lang="en-US" baseline="0" dirty="0" smtClean="0">
              <a:latin typeface="Times" charset="0"/>
              <a:ea typeface="ＭＳ Ｐゴシック" charset="0"/>
              <a:cs typeface="ＭＳ Ｐゴシック" charset="0"/>
            </a:endParaRPr>
          </a:p>
          <a:p>
            <a:pPr marL="171450" indent="-171450" eaLnBrk="1" hangingPunct="1">
              <a:buFont typeface="Arial"/>
              <a:buChar char="•"/>
            </a:pPr>
            <a:r>
              <a:rPr lang="en-US" b="1" baseline="0" dirty="0" smtClean="0">
                <a:latin typeface="Times" charset="0"/>
                <a:ea typeface="ＭＳ Ｐゴシック" charset="0"/>
                <a:cs typeface="ＭＳ Ｐゴシック" charset="0"/>
              </a:rPr>
              <a:t>Spring workshops</a:t>
            </a:r>
            <a:r>
              <a:rPr lang="en-US" baseline="0" dirty="0" smtClean="0">
                <a:latin typeface="Times" charset="0"/>
                <a:ea typeface="ＭＳ Ｐゴシック" charset="0"/>
                <a:cs typeface="ＭＳ Ｐゴシック" charset="0"/>
              </a:rPr>
              <a:t>: APPLY!</a:t>
            </a:r>
          </a:p>
          <a:p>
            <a:pPr marL="171450" indent="-171450" eaLnBrk="1" hangingPunct="1">
              <a:buFont typeface="Arial"/>
              <a:buChar char="•"/>
            </a:pPr>
            <a:endParaRPr lang="en-US" baseline="0" dirty="0" smtClean="0">
              <a:latin typeface="Times" charset="0"/>
              <a:ea typeface="ＭＳ Ｐゴシック" charset="0"/>
              <a:cs typeface="ＭＳ Ｐゴシック" charset="0"/>
            </a:endParaRPr>
          </a:p>
          <a:p>
            <a:pPr marL="171450" indent="-171450" eaLnBrk="1" hangingPunct="1">
              <a:buFont typeface="Arial"/>
              <a:buChar char="•"/>
            </a:pPr>
            <a:r>
              <a:rPr lang="en-US" baseline="0" dirty="0" smtClean="0">
                <a:latin typeface="Times" charset="0"/>
                <a:ea typeface="ＭＳ Ｐゴシック" charset="0"/>
                <a:cs typeface="ＭＳ Ｐゴシック" charset="0"/>
              </a:rPr>
              <a:t>Early Sept: nominations for the </a:t>
            </a:r>
            <a:r>
              <a:rPr lang="en-US" b="1" baseline="0" dirty="0" smtClean="0">
                <a:latin typeface="Times" charset="0"/>
                <a:ea typeface="ＭＳ Ｐゴシック" charset="0"/>
                <a:cs typeface="ＭＳ Ｐゴシック" charset="0"/>
              </a:rPr>
              <a:t>2018 Outstanding Teaching Awards </a:t>
            </a:r>
            <a:r>
              <a:rPr lang="en-US" baseline="0" dirty="0" smtClean="0">
                <a:latin typeface="Times" charset="0"/>
                <a:ea typeface="ＭＳ Ｐゴシック" charset="0"/>
                <a:cs typeface="ＭＳ Ｐゴシック" charset="0"/>
              </a:rPr>
              <a:t>will be posted on our website!</a:t>
            </a:r>
            <a:endParaRPr lang="en-US" dirty="0">
              <a:latin typeface="Times"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E1036C53-7F0C-0845-AD8F-1C9C7458BFB8}" type="slidenum">
              <a:rPr lang="en-US" sz="1200"/>
              <a:pPr/>
              <a:t>19</a:t>
            </a:fld>
            <a:endParaRPr lang="en-US" sz="1200" dirty="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Times" charset="0"/>
                <a:ea typeface="ＭＳ Ｐゴシック" charset="0"/>
                <a:cs typeface="ＭＳ Ｐゴシック" charset="0"/>
              </a:rPr>
              <a:t>CONCLUSIONS:</a:t>
            </a:r>
          </a:p>
          <a:p>
            <a:pPr eaLnBrk="1" hangingPunct="1"/>
            <a:endParaRPr lang="en-US" dirty="0" smtClean="0">
              <a:latin typeface="Times" charset="0"/>
              <a:ea typeface="ＭＳ Ｐゴシック" charset="0"/>
              <a:cs typeface="ＭＳ Ｐゴシック" charset="0"/>
            </a:endParaRPr>
          </a:p>
          <a:p>
            <a:pPr eaLnBrk="1" hangingPunct="1"/>
            <a:r>
              <a:rPr lang="en-US" dirty="0" smtClean="0">
                <a:latin typeface="Times" charset="0"/>
                <a:ea typeface="ＭＳ Ｐゴシック" charset="0"/>
                <a:cs typeface="ＭＳ Ｐゴシック" charset="0"/>
              </a:rPr>
              <a:t>Does</a:t>
            </a:r>
            <a:r>
              <a:rPr lang="en-US" baseline="0" dirty="0" smtClean="0">
                <a:latin typeface="Times" charset="0"/>
                <a:ea typeface="ＭＳ Ｐゴシック" charset="0"/>
                <a:cs typeface="ＭＳ Ｐゴシック" charset="0"/>
              </a:rPr>
              <a:t> anyone have any questions?</a:t>
            </a:r>
            <a:br>
              <a:rPr lang="en-US" baseline="0" dirty="0" smtClean="0">
                <a:latin typeface="Times" charset="0"/>
                <a:ea typeface="ＭＳ Ｐゴシック" charset="0"/>
                <a:cs typeface="ＭＳ Ｐゴシック" charset="0"/>
              </a:rPr>
            </a:br>
            <a:endParaRPr lang="en-US" dirty="0">
              <a:latin typeface="Times" charset="0"/>
              <a:ea typeface="ＭＳ Ｐゴシック" charset="0"/>
              <a:cs typeface="ＭＳ Ｐゴシック" charset="0"/>
            </a:endParaRPr>
          </a:p>
          <a:p>
            <a:pPr eaLnBrk="1" hangingPunct="1"/>
            <a:r>
              <a:rPr lang="en-US" dirty="0">
                <a:latin typeface="Times" charset="0"/>
                <a:ea typeface="ＭＳ Ｐゴシック" charset="0"/>
                <a:cs typeface="ＭＳ Ｐゴシック" charset="0"/>
              </a:rPr>
              <a:t>GIVEAWAY: Show them what is on the Flash Drive!!!</a:t>
            </a:r>
          </a:p>
          <a:p>
            <a:pPr eaLnBrk="1" hangingPunct="1"/>
            <a:endParaRPr lang="en-US" baseline="0" dirty="0" smtClean="0">
              <a:latin typeface="Times" charset="0"/>
              <a:ea typeface="ＭＳ Ｐゴシック" charset="0"/>
              <a:cs typeface="ＭＳ Ｐゴシック" charset="0"/>
            </a:endParaRPr>
          </a:p>
          <a:p>
            <a:pPr eaLnBrk="1" hangingPunct="1"/>
            <a:r>
              <a:rPr lang="en-US" baseline="0" dirty="0" smtClean="0">
                <a:latin typeface="Times" charset="0"/>
                <a:ea typeface="ＭＳ Ｐゴシック" charset="0"/>
                <a:cs typeface="ＭＳ Ｐゴシック" charset="0"/>
              </a:rPr>
              <a:t>Thank them for the work they do and wish the best of luck with the start of the new year. Stay in touch. Hope to see some of your faces at our upcoming workshops. And don’t hesitate to reach out any time. We are here to support you and your teaching!</a:t>
            </a:r>
          </a:p>
          <a:p>
            <a:pPr eaLnBrk="1" hangingPunct="1"/>
            <a:endParaRPr lang="en-US" baseline="0" dirty="0" smtClean="0">
              <a:latin typeface="Times" charset="0"/>
              <a:ea typeface="ＭＳ Ｐゴシック" charset="0"/>
              <a:cs typeface="ＭＳ Ｐゴシック" charset="0"/>
            </a:endParaRPr>
          </a:p>
          <a:p>
            <a:pPr eaLnBrk="1" hangingPunct="1"/>
            <a:endParaRPr lang="en-US" baseline="0" dirty="0" smtClean="0">
              <a:latin typeface="Times" charset="0"/>
              <a:ea typeface="ＭＳ Ｐゴシック" charset="0"/>
              <a:cs typeface="ＭＳ Ｐゴシック" charset="0"/>
            </a:endParaRPr>
          </a:p>
          <a:p>
            <a:pPr eaLnBrk="1" hangingPunct="1"/>
            <a:endParaRPr lang="en-US" dirty="0">
              <a:latin typeface="Time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E722E6B9-65F1-A541-A8D0-E94E31719EA9}" type="slidenum">
              <a:rPr lang="en-US" sz="1200"/>
              <a:pPr/>
              <a:t>2</a:t>
            </a:fld>
            <a:endParaRPr lang="en-US" sz="1200" dirty="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a:buChar char="•"/>
              <a:tabLst/>
              <a:defRPr/>
            </a:pPr>
            <a:r>
              <a:rPr lang="en-US" sz="1200" b="0" i="0" u="sng" kern="1200" dirty="0" smtClean="0">
                <a:solidFill>
                  <a:schemeClr val="tx1"/>
                </a:solidFill>
                <a:effectLst/>
                <a:latin typeface="Times" pitchFamily="1" charset="0"/>
                <a:ea typeface="ＭＳ Ｐゴシック" charset="-128"/>
                <a:cs typeface="ＭＳ Ｐゴシック" charset="-128"/>
              </a:rPr>
              <a:t>Poll</a:t>
            </a:r>
            <a:r>
              <a:rPr lang="en-US" sz="1200" b="0" i="0" u="sng" kern="1200" baseline="0" dirty="0" smtClean="0">
                <a:solidFill>
                  <a:schemeClr val="tx1"/>
                </a:solidFill>
                <a:effectLst/>
                <a:latin typeface="Times" pitchFamily="1" charset="0"/>
                <a:ea typeface="ＭＳ Ｐゴシック" charset="-128"/>
                <a:cs typeface="ＭＳ Ｐゴシック" charset="-128"/>
              </a:rPr>
              <a:t> the room to see who has participated in or is familiar with Humanities Texas programs?</a:t>
            </a:r>
          </a:p>
          <a:p>
            <a:pPr marL="171450" lvl="0" indent="-171450" eaLnBrk="1" hangingPunct="1">
              <a:buFont typeface="Arial"/>
              <a:buChar char="•"/>
              <a:defRPr/>
            </a:pPr>
            <a:r>
              <a:rPr lang="en-US" dirty="0" smtClean="0">
                <a:ea typeface="ＭＳ Ｐゴシック" pitchFamily="1" charset="-128"/>
              </a:rPr>
              <a:t>Humanities Texas is a </a:t>
            </a:r>
            <a:r>
              <a:rPr lang="en-US" dirty="0">
                <a:ea typeface="ＭＳ Ｐゴシック" pitchFamily="1" charset="-128"/>
              </a:rPr>
              <a:t>nonprofit, educational organization founded in </a:t>
            </a:r>
            <a:r>
              <a:rPr lang="en-US" dirty="0" smtClean="0">
                <a:ea typeface="ＭＳ Ｐゴシック" pitchFamily="1" charset="-128"/>
              </a:rPr>
              <a:t>1973</a:t>
            </a:r>
          </a:p>
          <a:p>
            <a:pPr marL="171450" lvl="0" indent="-171450" eaLnBrk="1" hangingPunct="1">
              <a:buFont typeface="Arial"/>
              <a:buChar char="•"/>
              <a:defRPr/>
            </a:pPr>
            <a:r>
              <a:rPr lang="en-US" dirty="0" smtClean="0">
                <a:ea typeface="ＭＳ Ｐゴシック" pitchFamily="1" charset="-128"/>
                <a:cs typeface="+mn-cs"/>
              </a:rPr>
              <a:t>state affiliate of NEH (there is state humanities council in every state and U.S. territory but they all do different kind of work in the humanities).</a:t>
            </a:r>
            <a:endParaRPr lang="en-US" sz="1200" kern="1200" dirty="0" smtClean="0">
              <a:solidFill>
                <a:schemeClr val="tx1"/>
              </a:solidFill>
              <a:effectLst/>
              <a:latin typeface="Times" pitchFamily="1" charset="0"/>
              <a:ea typeface="ＭＳ Ｐゴシック" pitchFamily="1" charset="-128"/>
              <a:cs typeface="+mn-cs"/>
            </a:endParaRPr>
          </a:p>
          <a:p>
            <a:pPr marL="171450" marR="0" lvl="0" indent="-171450" algn="l" defTabSz="914400" rtl="0" eaLnBrk="1" fontAlgn="base" latinLnBrk="0" hangingPunct="1">
              <a:lnSpc>
                <a:spcPct val="100000"/>
              </a:lnSpc>
              <a:spcBef>
                <a:spcPct val="30000"/>
              </a:spcBef>
              <a:spcAft>
                <a:spcPct val="0"/>
              </a:spcAft>
              <a:buClrTx/>
              <a:buSzTx/>
              <a:buFont typeface="Arial"/>
              <a:buChar char="•"/>
              <a:tabLst/>
              <a:defRPr/>
            </a:pPr>
            <a:r>
              <a:rPr lang="en-US" sz="1200" kern="1200" dirty="0" smtClean="0">
                <a:solidFill>
                  <a:schemeClr val="tx1"/>
                </a:solidFill>
                <a:effectLst/>
                <a:latin typeface="Times" pitchFamily="1" charset="0"/>
                <a:ea typeface="ＭＳ Ｐゴシック" pitchFamily="1" charset="-128"/>
                <a:cs typeface="+mn-cs"/>
              </a:rPr>
              <a:t>supported by appropriations from the U.S. Congress and the state of Texas and by gifts and grants from foundations, corporations, and individuals. </a:t>
            </a:r>
          </a:p>
          <a:p>
            <a:pPr marL="171450" marR="0" lvl="0" indent="-171450" algn="l" defTabSz="914400" rtl="0" eaLnBrk="1" fontAlgn="base" latinLnBrk="0" hangingPunct="1">
              <a:lnSpc>
                <a:spcPct val="100000"/>
              </a:lnSpc>
              <a:spcBef>
                <a:spcPct val="30000"/>
              </a:spcBef>
              <a:spcAft>
                <a:spcPct val="0"/>
              </a:spcAft>
              <a:buClrTx/>
              <a:buSzTx/>
              <a:buFont typeface="Arial"/>
              <a:buChar char="•"/>
              <a:tabLst/>
              <a:defRPr/>
            </a:pPr>
            <a:r>
              <a:rPr lang="en-US" sz="1200" kern="1200" dirty="0" smtClean="0">
                <a:solidFill>
                  <a:schemeClr val="tx1"/>
                </a:solidFill>
                <a:effectLst/>
                <a:latin typeface="Times" pitchFamily="1" charset="0"/>
                <a:ea typeface="ＭＳ Ｐゴシック" pitchFamily="1" charset="-128"/>
                <a:cs typeface="+mn-cs"/>
              </a:rPr>
              <a:t>A statewide</a:t>
            </a:r>
            <a:r>
              <a:rPr lang="en-US" sz="1200" kern="1200" baseline="0" dirty="0" smtClean="0">
                <a:solidFill>
                  <a:schemeClr val="tx1"/>
                </a:solidFill>
                <a:effectLst/>
                <a:latin typeface="Times" pitchFamily="1" charset="0"/>
                <a:ea typeface="ＭＳ Ｐゴシック" pitchFamily="1" charset="-128"/>
                <a:cs typeface="+mn-cs"/>
              </a:rPr>
              <a:t> v</a:t>
            </a:r>
            <a:r>
              <a:rPr lang="en-US" sz="1200" kern="1200" dirty="0" smtClean="0">
                <a:solidFill>
                  <a:schemeClr val="tx1"/>
                </a:solidFill>
                <a:effectLst/>
                <a:latin typeface="Times" pitchFamily="1" charset="0"/>
                <a:ea typeface="ＭＳ Ｐゴシック" pitchFamily="1" charset="-128"/>
                <a:cs typeface="+mn-cs"/>
              </a:rPr>
              <a:t>olunteer board governs the organizatio</a:t>
            </a:r>
            <a:r>
              <a:rPr lang="en-US" sz="1200" kern="1200" baseline="0" dirty="0" smtClean="0">
                <a:solidFill>
                  <a:schemeClr val="tx1"/>
                </a:solidFill>
                <a:effectLst/>
                <a:latin typeface="Times" pitchFamily="1" charset="0"/>
                <a:ea typeface="ＭＳ Ｐゴシック" pitchFamily="1" charset="-128"/>
                <a:cs typeface="+mn-cs"/>
              </a:rPr>
              <a:t>n (~6 gubernatorial appointees)</a:t>
            </a:r>
          </a:p>
          <a:p>
            <a:pPr marL="171450" marR="0" lvl="0" indent="-171450" algn="l" defTabSz="914400" rtl="0" eaLnBrk="1" fontAlgn="base" latinLnBrk="0" hangingPunct="1">
              <a:lnSpc>
                <a:spcPct val="100000"/>
              </a:lnSpc>
              <a:spcBef>
                <a:spcPct val="30000"/>
              </a:spcBef>
              <a:spcAft>
                <a:spcPct val="0"/>
              </a:spcAft>
              <a:buClrTx/>
              <a:buSzTx/>
              <a:buFont typeface="Arial"/>
              <a:buChar char="•"/>
              <a:tabLst/>
              <a:defRPr/>
            </a:pPr>
            <a:r>
              <a:rPr lang="en-US" dirty="0" smtClean="0">
                <a:ea typeface="ＭＳ Ｐゴシック" pitchFamily="1" charset="-128"/>
                <a:cs typeface="+mn-cs"/>
              </a:rPr>
              <a:t>PHOTO: our offices in Austin (historic restoration done in 2010)</a:t>
            </a:r>
            <a:endParaRPr lang="en-US" sz="1200" kern="1200" dirty="0" smtClean="0">
              <a:solidFill>
                <a:schemeClr val="tx1"/>
              </a:solidFill>
              <a:effectLst/>
              <a:latin typeface="Times" pitchFamily="1" charset="0"/>
              <a:ea typeface="ＭＳ Ｐゴシック" pitchFamily="1" charset="-128"/>
              <a:cs typeface="+mn-cs"/>
            </a:endParaRPr>
          </a:p>
          <a:p>
            <a:pPr marL="171450" marR="0" lvl="0" indent="-171450" algn="l" defTabSz="914400" rtl="0" eaLnBrk="1" fontAlgn="base" latinLnBrk="0" hangingPunct="1">
              <a:lnSpc>
                <a:spcPct val="100000"/>
              </a:lnSpc>
              <a:spcBef>
                <a:spcPct val="30000"/>
              </a:spcBef>
              <a:spcAft>
                <a:spcPct val="0"/>
              </a:spcAft>
              <a:buClrTx/>
              <a:buSzTx/>
              <a:buFont typeface="Arial"/>
              <a:buChar char="•"/>
              <a:tabLst/>
              <a:defRPr/>
            </a:pPr>
            <a:r>
              <a:rPr lang="en-US" sz="1200" kern="1200" dirty="0" smtClean="0">
                <a:solidFill>
                  <a:schemeClr val="tx1"/>
                </a:solidFill>
                <a:effectLst/>
                <a:latin typeface="Times" pitchFamily="1" charset="0"/>
                <a:ea typeface="ＭＳ Ｐゴシック" pitchFamily="1" charset="-128"/>
                <a:cs typeface="+mn-cs"/>
              </a:rPr>
              <a:t>Our mission:</a:t>
            </a:r>
          </a:p>
          <a:p>
            <a:pPr marL="628650" marR="0" lvl="1" indent="-171450" algn="l" defTabSz="914400" rtl="0" eaLnBrk="1" fontAlgn="base" latinLnBrk="0" hangingPunct="1">
              <a:lnSpc>
                <a:spcPct val="100000"/>
              </a:lnSpc>
              <a:spcBef>
                <a:spcPct val="30000"/>
              </a:spcBef>
              <a:spcAft>
                <a:spcPct val="0"/>
              </a:spcAft>
              <a:buClrTx/>
              <a:buSzTx/>
              <a:buFont typeface="Arial"/>
              <a:buChar char="•"/>
              <a:tabLst/>
              <a:defRPr/>
            </a:pPr>
            <a:r>
              <a:rPr lang="en-US" sz="1200" kern="1200" dirty="0" smtClean="0">
                <a:solidFill>
                  <a:schemeClr val="tx1"/>
                </a:solidFill>
                <a:effectLst/>
                <a:latin typeface="Times" pitchFamily="1" charset="0"/>
                <a:ea typeface="ＭＳ Ｐゴシック" pitchFamily="1" charset="-128"/>
                <a:cs typeface="+mn-cs"/>
              </a:rPr>
              <a:t>The mission</a:t>
            </a:r>
            <a:r>
              <a:rPr lang="en-US" sz="1200" kern="1200" baseline="0" dirty="0" smtClean="0">
                <a:solidFill>
                  <a:schemeClr val="tx1"/>
                </a:solidFill>
                <a:effectLst/>
                <a:latin typeface="Times" pitchFamily="1" charset="0"/>
                <a:ea typeface="ＭＳ Ｐゴシック" pitchFamily="1" charset="-128"/>
                <a:cs typeface="+mn-cs"/>
              </a:rPr>
              <a:t> of Humanities Texas is educational excellence. Through programs that improve the quality of classroom teaching, support libraries and museums, and create opportunities for lifelong learning, we advance education throughout the state.</a:t>
            </a:r>
            <a:endParaRPr lang="en-US" sz="1200" kern="1200" dirty="0" smtClean="0">
              <a:solidFill>
                <a:schemeClr val="tx1"/>
              </a:solidFill>
              <a:effectLst/>
              <a:latin typeface="Times" pitchFamily="1" charset="0"/>
              <a:ea typeface="ＭＳ Ｐゴシック" pitchFamily="1" charset="-128"/>
              <a:cs typeface="+mn-cs"/>
            </a:endParaRPr>
          </a:p>
          <a:p>
            <a:pPr marL="171450" marR="0" lvl="0" indent="-171450" algn="l" defTabSz="914400" rtl="0" eaLnBrk="1" fontAlgn="base" latinLnBrk="0" hangingPunct="1">
              <a:lnSpc>
                <a:spcPct val="100000"/>
              </a:lnSpc>
              <a:spcBef>
                <a:spcPct val="30000"/>
              </a:spcBef>
              <a:spcAft>
                <a:spcPct val="0"/>
              </a:spcAft>
              <a:buClrTx/>
              <a:buSzTx/>
              <a:buFont typeface="Arial"/>
              <a:buChar char="•"/>
              <a:tabLst/>
              <a:defRPr/>
            </a:pPr>
            <a:endParaRPr lang="en-US" sz="1100" kern="1200" dirty="0" smtClean="0">
              <a:solidFill>
                <a:schemeClr val="tx1"/>
              </a:solidFill>
              <a:effectLst/>
              <a:latin typeface="Times" pitchFamily="1" charset="0"/>
              <a:ea typeface="ＭＳ Ｐゴシック" pitchFamily="1" charset="-128"/>
              <a:cs typeface="+mn-cs"/>
            </a:endParaRPr>
          </a:p>
          <a:p>
            <a:pPr eaLnBrk="1" hangingPunct="1"/>
            <a:endParaRPr lang="en-US" dirty="0">
              <a:latin typeface="Times"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E722E6B9-65F1-A541-A8D0-E94E31719EA9}" type="slidenum">
              <a:rPr lang="en-US" sz="1200"/>
              <a:pPr/>
              <a:t>3</a:t>
            </a:fld>
            <a:endParaRPr lang="en-US" sz="1200" dirty="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Times"/>
                <a:ea typeface="ＭＳ Ｐゴシック" charset="0"/>
                <a:cs typeface="Times"/>
              </a:rPr>
              <a:t>We support our mission</a:t>
            </a:r>
            <a:r>
              <a:rPr lang="en-US" baseline="0" dirty="0" smtClean="0">
                <a:latin typeface="Times"/>
                <a:ea typeface="ＭＳ Ｐゴシック" charset="0"/>
                <a:cs typeface="Times"/>
              </a:rPr>
              <a:t> through a number of core or “signature” programs including:</a:t>
            </a:r>
          </a:p>
          <a:p>
            <a:pPr marL="171450" indent="-171450">
              <a:buFont typeface="Arial"/>
              <a:buChar char="•"/>
            </a:pPr>
            <a:r>
              <a:rPr lang="en-US" sz="1200" dirty="0" smtClean="0">
                <a:latin typeface="Times"/>
                <a:ea typeface="ＭＳ Ｐゴシック" charset="0"/>
                <a:cs typeface="Times"/>
              </a:rPr>
              <a:t>Teacher programs and curriculum resources</a:t>
            </a:r>
          </a:p>
          <a:p>
            <a:pPr marL="171450" indent="-171450">
              <a:buFont typeface="Arial"/>
              <a:buChar char="•"/>
            </a:pPr>
            <a:r>
              <a:rPr lang="en-US" sz="1200" dirty="0" smtClean="0">
                <a:latin typeface="Times"/>
                <a:ea typeface="ＭＳ Ｐゴシック" charset="0"/>
                <a:cs typeface="Times"/>
              </a:rPr>
              <a:t>Traveling exhibitions</a:t>
            </a:r>
          </a:p>
          <a:p>
            <a:pPr marL="171450" indent="-171450">
              <a:buFont typeface="Arial"/>
              <a:buChar char="•"/>
            </a:pPr>
            <a:r>
              <a:rPr lang="en-US" sz="1200" dirty="0" smtClean="0">
                <a:latin typeface="Times"/>
                <a:ea typeface="ＭＳ Ｐゴシック" charset="0"/>
                <a:cs typeface="Times"/>
              </a:rPr>
              <a:t>Grants</a:t>
            </a:r>
          </a:p>
          <a:p>
            <a:pPr marL="171450" indent="-171450">
              <a:buFont typeface="Arial"/>
              <a:buChar char="•"/>
            </a:pPr>
            <a:r>
              <a:rPr lang="en-US" sz="1200" dirty="0" smtClean="0">
                <a:latin typeface="Times"/>
                <a:ea typeface="ＭＳ Ｐゴシック" charset="0"/>
                <a:cs typeface="Times"/>
              </a:rPr>
              <a:t>Outstanding Teaching Awards</a:t>
            </a:r>
          </a:p>
          <a:p>
            <a:pPr marL="171450" indent="-171450">
              <a:buFont typeface="Arial"/>
              <a:buChar char="•"/>
            </a:pPr>
            <a:r>
              <a:rPr lang="en-US" sz="1200" i="1" dirty="0" smtClean="0">
                <a:latin typeface="Times"/>
                <a:ea typeface="ＭＳ Ｐゴシック" charset="0"/>
                <a:cs typeface="Times"/>
              </a:rPr>
              <a:t>Texas Originals</a:t>
            </a:r>
          </a:p>
          <a:p>
            <a:pPr marL="171450" indent="-171450">
              <a:buFont typeface="Arial"/>
              <a:buChar char="•"/>
            </a:pPr>
            <a:r>
              <a:rPr lang="en-US" sz="1200" dirty="0" smtClean="0">
                <a:latin typeface="Times"/>
                <a:ea typeface="ＭＳ Ｐゴシック" charset="0"/>
                <a:cs typeface="Times"/>
              </a:rPr>
              <a:t>History Harvests</a:t>
            </a:r>
          </a:p>
          <a:p>
            <a:pPr marL="171450" indent="-171450">
              <a:buFont typeface="Arial"/>
              <a:buChar char="•"/>
            </a:pPr>
            <a:r>
              <a:rPr lang="en-US" sz="1200" dirty="0" smtClean="0">
                <a:latin typeface="Times"/>
                <a:ea typeface="ＭＳ Ｐゴシック" charset="0"/>
                <a:cs typeface="Times"/>
              </a:rPr>
              <a:t>Public Program</a:t>
            </a:r>
            <a:r>
              <a:rPr lang="en-US" sz="1200" baseline="0" dirty="0" smtClean="0">
                <a:latin typeface="Times"/>
                <a:ea typeface="ＭＳ Ｐゴシック" charset="0"/>
                <a:cs typeface="Times"/>
              </a:rPr>
              <a:t>: including Holiday Book Fair, public lectures</a:t>
            </a:r>
            <a:endParaRPr lang="en-US" sz="1200" dirty="0" smtClean="0">
              <a:latin typeface="Times"/>
              <a:ea typeface="ＭＳ Ｐゴシック" charset="0"/>
              <a:cs typeface="Times"/>
            </a:endParaRPr>
          </a:p>
          <a:p>
            <a:pPr marL="171450" indent="-171450">
              <a:buFont typeface="Arial"/>
              <a:buChar char="•"/>
            </a:pPr>
            <a:r>
              <a:rPr lang="en-US" sz="1200" dirty="0" smtClean="0">
                <a:latin typeface="Times"/>
                <a:ea typeface="ＭＳ Ｐゴシック" charset="0"/>
                <a:cs typeface="Times"/>
              </a:rPr>
              <a:t>E-newsletter and</a:t>
            </a:r>
            <a:r>
              <a:rPr lang="en-US" sz="1200" baseline="0" dirty="0" smtClean="0">
                <a:latin typeface="Times"/>
                <a:ea typeface="ＭＳ Ｐゴシック" charset="0"/>
                <a:cs typeface="Times"/>
              </a:rPr>
              <a:t> website</a:t>
            </a:r>
            <a:endParaRPr lang="en-US" sz="1200" dirty="0" smtClean="0">
              <a:latin typeface="Times"/>
              <a:ea typeface="ＭＳ Ｐゴシック" charset="0"/>
              <a:cs typeface="Time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a:t>
            </a:r>
            <a:r>
              <a:rPr lang="en-US" baseline="0" dirty="0" smtClean="0"/>
              <a:t> shows distribution over 2 year period (2015–16) of our major programs</a:t>
            </a:r>
          </a:p>
          <a:p>
            <a:pPr marL="171450" indent="-171450">
              <a:buFont typeface="Arial"/>
              <a:buChar char="•"/>
            </a:pPr>
            <a:r>
              <a:rPr lang="en-US" baseline="0" dirty="0" smtClean="0"/>
              <a:t>including teacher workshop participants (1,616)</a:t>
            </a:r>
          </a:p>
          <a:p>
            <a:pPr marL="171450" indent="-171450">
              <a:buFont typeface="Arial"/>
              <a:buChar char="•"/>
            </a:pPr>
            <a:r>
              <a:rPr lang="en-US" baseline="0" dirty="0" smtClean="0"/>
              <a:t>exhibition circulation (243 exhibits rented out over period)</a:t>
            </a:r>
          </a:p>
          <a:p>
            <a:pPr marL="171450" indent="-171450">
              <a:buFont typeface="Arial"/>
              <a:buChar char="•"/>
            </a:pPr>
            <a:r>
              <a:rPr lang="en-US" baseline="0" dirty="0" smtClean="0"/>
              <a:t>grantees (295 grants given; both mini and major grants)</a:t>
            </a:r>
          </a:p>
          <a:p>
            <a:pPr marL="171450" indent="-171450">
              <a:buFont typeface="Arial"/>
              <a:buChar char="•"/>
            </a:pPr>
            <a:r>
              <a:rPr lang="en-US" baseline="0" dirty="0" smtClean="0"/>
              <a:t>and outstanding teaching award recipients (30, 15/year)</a:t>
            </a:r>
          </a:p>
          <a:p>
            <a:pPr marL="171450" indent="-171450">
              <a:buFont typeface="Arial"/>
              <a:buChar char="•"/>
            </a:pPr>
            <a:endParaRPr lang="en-US" baseline="0" dirty="0" smtClean="0"/>
          </a:p>
          <a:p>
            <a:pPr marL="171450" indent="-171450">
              <a:buFont typeface="Arial"/>
              <a:buChar char="•"/>
            </a:pPr>
            <a:endParaRPr lang="en-US" baseline="0" dirty="0" smtClean="0"/>
          </a:p>
          <a:p>
            <a:pPr marL="171450" indent="-171450">
              <a:buFont typeface="Arial"/>
              <a:buChar char="•"/>
            </a:pPr>
            <a:r>
              <a:rPr lang="en-US" baseline="0" dirty="0" smtClean="0"/>
              <a:t>REALLY SHOWS STATEWIDE IMPACT OF OUR PROGRAMS</a:t>
            </a:r>
            <a:endParaRPr lang="en-US" dirty="0"/>
          </a:p>
        </p:txBody>
      </p:sp>
      <p:sp>
        <p:nvSpPr>
          <p:cNvPr id="4" name="Slide Number Placeholder 3"/>
          <p:cNvSpPr>
            <a:spLocks noGrp="1"/>
          </p:cNvSpPr>
          <p:nvPr>
            <p:ph type="sldNum" sz="quarter" idx="10"/>
          </p:nvPr>
        </p:nvSpPr>
        <p:spPr/>
        <p:txBody>
          <a:bodyPr/>
          <a:lstStyle/>
          <a:p>
            <a:fld id="{316E2DBD-B937-2B4C-AAD6-EB87B8A798A4}" type="slidenum">
              <a:rPr lang="en-US" smtClean="0"/>
              <a:pPr/>
              <a:t>4</a:t>
            </a:fld>
            <a:endParaRPr lang="en-US" dirty="0"/>
          </a:p>
        </p:txBody>
      </p:sp>
    </p:spTree>
    <p:extLst>
      <p:ext uri="{BB962C8B-B14F-4D97-AF65-F5344CB8AC3E}">
        <p14:creationId xmlns:p14="http://schemas.microsoft.com/office/powerpoint/2010/main" val="1143549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E1036C53-7F0C-0845-AD8F-1C9C7458BFB8}" type="slidenum">
              <a:rPr lang="en-US" sz="1200"/>
              <a:pPr/>
              <a:t>5</a:t>
            </a:fld>
            <a:endParaRPr lang="en-US" sz="1200" dirty="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a:buChar char="•"/>
              <a:tabLst/>
              <a:defRPr/>
            </a:pPr>
            <a:r>
              <a:rPr lang="en-US" sz="1200" kern="1200" dirty="0" smtClean="0">
                <a:solidFill>
                  <a:schemeClr val="tx1"/>
                </a:solidFill>
                <a:effectLst/>
                <a:latin typeface="Times" pitchFamily="1" charset="0"/>
                <a:ea typeface="ＭＳ Ｐゴシック" charset="-128"/>
                <a:cs typeface="ＭＳ Ｐゴシック" charset="-128"/>
              </a:rPr>
              <a:t>While</a:t>
            </a:r>
            <a:r>
              <a:rPr lang="en-US" sz="1200" kern="1200" baseline="0" dirty="0" smtClean="0">
                <a:solidFill>
                  <a:schemeClr val="tx1"/>
                </a:solidFill>
                <a:effectLst/>
                <a:latin typeface="Times" pitchFamily="1" charset="0"/>
                <a:ea typeface="ＭＳ Ｐゴシック" charset="-128"/>
                <a:cs typeface="ＭＳ Ｐゴシック" charset="-128"/>
              </a:rPr>
              <a:t> </a:t>
            </a:r>
            <a:r>
              <a:rPr lang="en-US" dirty="0" smtClean="0"/>
              <a:t>our core programs reach</a:t>
            </a:r>
            <a:r>
              <a:rPr lang="en-US" sz="1200" kern="1200" baseline="0" dirty="0" smtClean="0">
                <a:solidFill>
                  <a:schemeClr val="tx1"/>
                </a:solidFill>
                <a:effectLst/>
                <a:latin typeface="Times" pitchFamily="1" charset="0"/>
                <a:ea typeface="ＭＳ Ｐゴシック" charset="-128"/>
                <a:cs typeface="ＭＳ Ｐゴシック" charset="-128"/>
              </a:rPr>
              <a:t> number of diverse audiences, I want to specifically address the programs available for classroom teachers. I’ll tell you a little bit about each program and also walk you through our website along the way. </a:t>
            </a:r>
          </a:p>
          <a:p>
            <a:pPr marL="171450" marR="0" lvl="0" indent="-171450" algn="l" defTabSz="914400" rtl="0" eaLnBrk="1" fontAlgn="base" latinLnBrk="0" hangingPunct="1">
              <a:lnSpc>
                <a:spcPct val="100000"/>
              </a:lnSpc>
              <a:spcBef>
                <a:spcPct val="30000"/>
              </a:spcBef>
              <a:spcAft>
                <a:spcPct val="0"/>
              </a:spcAft>
              <a:buClrTx/>
              <a:buSzTx/>
              <a:buFont typeface="Arial"/>
              <a:buChar char="•"/>
              <a:tabLst/>
              <a:defRPr/>
            </a:pPr>
            <a:endParaRPr lang="en-US" sz="1200" kern="1200" baseline="0" dirty="0" smtClean="0">
              <a:solidFill>
                <a:schemeClr val="tx1"/>
              </a:solidFill>
              <a:effectLst/>
              <a:latin typeface="Times" pitchFamily="1" charset="0"/>
              <a:ea typeface="ＭＳ Ｐゴシック" charset="-128"/>
              <a:cs typeface="ＭＳ Ｐゴシック" charset="-128"/>
            </a:endParaRPr>
          </a:p>
          <a:p>
            <a:pPr marL="171450" marR="0" lvl="0" indent="-171450" algn="l" defTabSz="914400" rtl="0" eaLnBrk="1" fontAlgn="base" latinLnBrk="0" hangingPunct="1">
              <a:lnSpc>
                <a:spcPct val="100000"/>
              </a:lnSpc>
              <a:spcBef>
                <a:spcPct val="30000"/>
              </a:spcBef>
              <a:spcAft>
                <a:spcPct val="0"/>
              </a:spcAft>
              <a:buClrTx/>
              <a:buSzTx/>
              <a:buFont typeface="Arial"/>
              <a:buChar char="•"/>
              <a:tabLst/>
              <a:defRPr/>
            </a:pPr>
            <a:r>
              <a:rPr lang="en-US" sz="1200" kern="1200" baseline="0" dirty="0" smtClean="0">
                <a:solidFill>
                  <a:schemeClr val="tx1"/>
                </a:solidFill>
                <a:effectLst/>
                <a:latin typeface="Times" pitchFamily="1" charset="0"/>
                <a:ea typeface="ＭＳ Ｐゴシック" charset="-128"/>
                <a:cs typeface="ＭＳ Ｐゴシック" charset="-128"/>
              </a:rPr>
              <a:t>If you have questions, feel free to speak up!</a:t>
            </a:r>
          </a:p>
          <a:p>
            <a:pPr marL="171450" marR="0" lvl="0" indent="-171450" algn="l" defTabSz="914400" rtl="0" eaLnBrk="1" fontAlgn="base" latinLnBrk="0" hangingPunct="1">
              <a:lnSpc>
                <a:spcPct val="100000"/>
              </a:lnSpc>
              <a:spcBef>
                <a:spcPct val="30000"/>
              </a:spcBef>
              <a:spcAft>
                <a:spcPct val="0"/>
              </a:spcAft>
              <a:buClrTx/>
              <a:buSzTx/>
              <a:buFont typeface="Arial"/>
              <a:buChar char="•"/>
              <a:tabLst/>
              <a:defRPr/>
            </a:pPr>
            <a:endParaRPr lang="en-US" sz="1200" kern="1200" baseline="0" dirty="0" smtClean="0">
              <a:solidFill>
                <a:schemeClr val="tx1"/>
              </a:solidFill>
              <a:effectLst/>
              <a:latin typeface="Times" pitchFamily="1" charset="0"/>
              <a:ea typeface="ＭＳ Ｐゴシック" charset="-128"/>
              <a:cs typeface="ＭＳ Ｐゴシック" charset="-128"/>
            </a:endParaRPr>
          </a:p>
          <a:p>
            <a:pPr marL="628650" marR="0" lvl="1" indent="-171450" algn="l" defTabSz="914400" rtl="0" eaLnBrk="1" fontAlgn="base" latinLnBrk="0" hangingPunct="1">
              <a:lnSpc>
                <a:spcPct val="100000"/>
              </a:lnSpc>
              <a:spcBef>
                <a:spcPct val="30000"/>
              </a:spcBef>
              <a:spcAft>
                <a:spcPct val="0"/>
              </a:spcAft>
              <a:buClrTx/>
              <a:buSzTx/>
              <a:buFont typeface="Arial"/>
              <a:buChar char="•"/>
              <a:tabLst/>
              <a:defRPr/>
            </a:pPr>
            <a:r>
              <a:rPr lang="en-US" sz="1200" kern="1200" dirty="0" smtClean="0">
                <a:solidFill>
                  <a:schemeClr val="tx1"/>
                </a:solidFill>
                <a:effectLst/>
                <a:latin typeface="Times" pitchFamily="1" charset="0"/>
                <a:ea typeface="ＭＳ Ｐゴシック" charset="-128"/>
                <a:cs typeface="ＭＳ Ｐゴシック" charset="-128"/>
              </a:rPr>
              <a:t>Humanities Texas offers a number of </a:t>
            </a:r>
            <a:r>
              <a:rPr lang="en-US" sz="1200" b="1" kern="1200" dirty="0" smtClean="0">
                <a:solidFill>
                  <a:schemeClr val="tx1"/>
                </a:solidFill>
                <a:effectLst/>
                <a:latin typeface="Times" pitchFamily="1" charset="0"/>
                <a:ea typeface="ＭＳ Ｐゴシック" charset="-128"/>
                <a:cs typeface="ＭＳ Ｐゴシック" charset="-128"/>
              </a:rPr>
              <a:t>exciting programs</a:t>
            </a:r>
            <a:r>
              <a:rPr lang="en-US" sz="1200" kern="1200" dirty="0" smtClean="0">
                <a:solidFill>
                  <a:schemeClr val="tx1"/>
                </a:solidFill>
                <a:effectLst/>
                <a:latin typeface="Times" pitchFamily="1" charset="0"/>
                <a:ea typeface="ＭＳ Ｐゴシック" charset="-128"/>
                <a:cs typeface="ＭＳ Ｐゴシック" charset="-128"/>
              </a:rPr>
              <a:t> for educators who teach courses in language arts, social studies, and other humanities subjects at both the primary and secondary levels:</a:t>
            </a:r>
          </a:p>
          <a:p>
            <a:pPr marL="628650" marR="0" lvl="1" indent="-171450" algn="l" defTabSz="914400" rtl="0" eaLnBrk="1" fontAlgn="base" latinLnBrk="0" hangingPunct="1">
              <a:lnSpc>
                <a:spcPct val="100000"/>
              </a:lnSpc>
              <a:spcBef>
                <a:spcPct val="30000"/>
              </a:spcBef>
              <a:spcAft>
                <a:spcPct val="0"/>
              </a:spcAft>
              <a:buClrTx/>
              <a:buSzTx/>
              <a:buFont typeface="Arial"/>
              <a:buChar char="•"/>
              <a:tabLst/>
              <a:defRPr/>
            </a:pPr>
            <a:endParaRPr lang="en-US" sz="1200" kern="1200" dirty="0" smtClean="0">
              <a:solidFill>
                <a:schemeClr val="tx1"/>
              </a:solidFill>
              <a:effectLst/>
              <a:latin typeface="Times" pitchFamily="1" charset="0"/>
              <a:ea typeface="ＭＳ Ｐゴシック" charset="-128"/>
              <a:cs typeface="ＭＳ Ｐゴシック" charset="-128"/>
            </a:endParaRPr>
          </a:p>
          <a:p>
            <a:pPr marL="1371600" lvl="2" indent="-457200" eaLnBrk="1" hangingPunct="1">
              <a:buFont typeface="Arial"/>
              <a:buChar char="•"/>
            </a:pPr>
            <a:r>
              <a:rPr lang="en-US" sz="1200" dirty="0" smtClean="0">
                <a:latin typeface="Times"/>
                <a:ea typeface="ＭＳ Ｐゴシック" charset="0"/>
                <a:cs typeface="Times"/>
              </a:rPr>
              <a:t>Teacher institutes and workshops</a:t>
            </a:r>
          </a:p>
          <a:p>
            <a:pPr marL="1371600" lvl="2" indent="-457200" eaLnBrk="1" hangingPunct="1">
              <a:buFont typeface="Arial"/>
              <a:buChar char="•"/>
            </a:pPr>
            <a:r>
              <a:rPr lang="en-US" sz="1200" dirty="0" smtClean="0">
                <a:latin typeface="Times"/>
                <a:ea typeface="ＭＳ Ｐゴシック" charset="0"/>
                <a:cs typeface="Times"/>
              </a:rPr>
              <a:t>Outstanding Teaching Awards</a:t>
            </a:r>
          </a:p>
          <a:p>
            <a:pPr marL="1371600" lvl="2" indent="-457200" eaLnBrk="1" hangingPunct="1">
              <a:buFont typeface="Arial"/>
              <a:buChar char="•"/>
            </a:pPr>
            <a:r>
              <a:rPr lang="en-US" sz="1200" i="1" dirty="0" smtClean="0">
                <a:latin typeface="Times"/>
                <a:ea typeface="ＭＳ Ｐゴシック" charset="0"/>
                <a:cs typeface="Times"/>
              </a:rPr>
              <a:t>Texas Originals</a:t>
            </a:r>
          </a:p>
          <a:p>
            <a:pPr marL="1371600" lvl="2" indent="-457200" eaLnBrk="1" hangingPunct="1">
              <a:buFont typeface="Arial"/>
              <a:buChar char="•"/>
            </a:pPr>
            <a:r>
              <a:rPr lang="en-US" sz="1200" i="1" dirty="0" smtClean="0">
                <a:latin typeface="Times"/>
                <a:ea typeface="ＭＳ Ｐゴシック" charset="0"/>
                <a:cs typeface="Times"/>
              </a:rPr>
              <a:t>A President’s Vision</a:t>
            </a:r>
          </a:p>
          <a:p>
            <a:pPr marL="1371600" lvl="2" indent="-457200" eaLnBrk="1" hangingPunct="1">
              <a:buFont typeface="Arial"/>
              <a:buChar char="•"/>
            </a:pPr>
            <a:r>
              <a:rPr lang="en-US" sz="1200" dirty="0" smtClean="0">
                <a:latin typeface="Times"/>
                <a:ea typeface="ＭＳ Ｐゴシック" charset="0"/>
                <a:cs typeface="Times"/>
              </a:rPr>
              <a:t>Exhibitions</a:t>
            </a:r>
          </a:p>
          <a:p>
            <a:pPr marL="1371600" lvl="2" indent="-457200" eaLnBrk="1" hangingPunct="1">
              <a:buFont typeface="Arial"/>
              <a:buChar char="•"/>
            </a:pPr>
            <a:r>
              <a:rPr lang="en-US" sz="1200" dirty="0" smtClean="0">
                <a:latin typeface="Times"/>
                <a:ea typeface="ＭＳ Ｐゴシック" charset="0"/>
                <a:cs typeface="Times"/>
              </a:rPr>
              <a:t>Grants</a:t>
            </a:r>
          </a:p>
          <a:p>
            <a:pPr marL="1371600" lvl="2" indent="-457200" eaLnBrk="1" hangingPunct="1">
              <a:buFont typeface="Arial"/>
              <a:buChar char="•"/>
            </a:pPr>
            <a:r>
              <a:rPr lang="en-US" sz="1200" dirty="0" smtClean="0">
                <a:latin typeface="Times"/>
                <a:ea typeface="ＭＳ Ｐゴシック" charset="0"/>
                <a:cs typeface="Times"/>
              </a:rPr>
              <a:t>Website</a:t>
            </a:r>
          </a:p>
          <a:p>
            <a:pPr marL="1085850" marR="0" lvl="2" indent="-171450" algn="l" defTabSz="914400" rtl="0" eaLnBrk="1" fontAlgn="base" latinLnBrk="0" hangingPunct="1">
              <a:lnSpc>
                <a:spcPct val="100000"/>
              </a:lnSpc>
              <a:spcBef>
                <a:spcPct val="30000"/>
              </a:spcBef>
              <a:spcAft>
                <a:spcPct val="0"/>
              </a:spcAft>
              <a:buClrTx/>
              <a:buSzTx/>
              <a:buFont typeface="Arial"/>
              <a:buChar char="•"/>
              <a:tabLst/>
              <a:defRPr/>
            </a:pPr>
            <a:endParaRPr lang="en-US" sz="1200" kern="1200" dirty="0" smtClean="0">
              <a:solidFill>
                <a:schemeClr val="tx1"/>
              </a:solidFill>
              <a:effectLst/>
              <a:latin typeface="Times" pitchFamily="1" charset="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E1036C53-7F0C-0845-AD8F-1C9C7458BFB8}" type="slidenum">
              <a:rPr lang="en-US" sz="1200"/>
              <a:pPr/>
              <a:t>6</a:t>
            </a:fld>
            <a:endParaRPr lang="en-US" sz="1200" dirty="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xfrm>
            <a:off x="-240280" y="4251874"/>
            <a:ext cx="7006745" cy="47290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marR="0" lvl="1" indent="0">
              <a:spcBef>
                <a:spcPts val="0"/>
              </a:spcBef>
              <a:spcAft>
                <a:spcPts val="0"/>
              </a:spcAft>
              <a:buFont typeface="Arial"/>
              <a:buNone/>
            </a:pPr>
            <a:r>
              <a:rPr lang="en-US" sz="1100" dirty="0" smtClean="0">
                <a:effectLst/>
                <a:latin typeface="Times"/>
                <a:ea typeface="Cambria"/>
                <a:cs typeface="Times"/>
              </a:rPr>
              <a:t>TEACHER INSTITUTES AND WORKSHOPS</a:t>
            </a:r>
          </a:p>
          <a:p>
            <a:pPr marL="628650" marR="0" lvl="1" indent="-171450" algn="l" defTabSz="914400" rtl="0" eaLnBrk="0" fontAlgn="base" latinLnBrk="0" hangingPunct="0">
              <a:lnSpc>
                <a:spcPct val="100000"/>
              </a:lnSpc>
              <a:spcBef>
                <a:spcPts val="0"/>
              </a:spcBef>
              <a:spcAft>
                <a:spcPts val="0"/>
              </a:spcAft>
              <a:buClrTx/>
              <a:buSzTx/>
              <a:buFont typeface="Arial"/>
              <a:buChar char="•"/>
              <a:tabLst/>
              <a:defRPr/>
            </a:pPr>
            <a:r>
              <a:rPr lang="en-US" sz="1100" kern="1200" dirty="0" smtClean="0">
                <a:solidFill>
                  <a:schemeClr val="tx1"/>
                </a:solidFill>
                <a:effectLst/>
                <a:latin typeface="Times"/>
                <a:cs typeface="Times"/>
              </a:rPr>
              <a:t>Since 2004, Humanities Texas has </a:t>
            </a:r>
            <a:r>
              <a:rPr lang="en-US" sz="1100" b="1" i="1" kern="1200" dirty="0" smtClean="0">
                <a:solidFill>
                  <a:schemeClr val="tx1"/>
                </a:solidFill>
                <a:effectLst/>
                <a:latin typeface="Times"/>
                <a:cs typeface="Times"/>
              </a:rPr>
              <a:t>partnered with the state’s leading universities and cultural organizations to hold enrichment institutes supporting classroom teachers’ intellectual and professional development</a:t>
            </a:r>
            <a:r>
              <a:rPr lang="en-US" sz="1100" kern="1200" dirty="0" smtClean="0">
                <a:solidFill>
                  <a:schemeClr val="tx1"/>
                </a:solidFill>
                <a:effectLst/>
                <a:latin typeface="Times"/>
                <a:cs typeface="Times"/>
              </a:rPr>
              <a:t>. </a:t>
            </a:r>
          </a:p>
          <a:p>
            <a:pPr marL="628650" marR="0" lvl="1" indent="-171450" algn="l" defTabSz="914400" rtl="0" eaLnBrk="0" fontAlgn="base" latinLnBrk="0" hangingPunct="0">
              <a:lnSpc>
                <a:spcPct val="100000"/>
              </a:lnSpc>
              <a:spcBef>
                <a:spcPts val="0"/>
              </a:spcBef>
              <a:spcAft>
                <a:spcPts val="0"/>
              </a:spcAft>
              <a:buClrTx/>
              <a:buSzTx/>
              <a:buFont typeface="Arial"/>
              <a:buChar char="•"/>
              <a:tabLst/>
              <a:defRPr/>
            </a:pPr>
            <a:r>
              <a:rPr lang="en-US" sz="1100" kern="1200" dirty="0" smtClean="0">
                <a:solidFill>
                  <a:schemeClr val="tx1"/>
                </a:solidFill>
                <a:effectLst/>
                <a:latin typeface="Times"/>
                <a:cs typeface="Times"/>
              </a:rPr>
              <a:t>With the support of its first-ever state legislative appropriation, Humanities Texas </a:t>
            </a:r>
            <a:r>
              <a:rPr lang="en-US" sz="1100" b="1" i="1" kern="1200" dirty="0" smtClean="0">
                <a:solidFill>
                  <a:schemeClr val="tx1"/>
                </a:solidFill>
                <a:effectLst/>
                <a:latin typeface="Times"/>
                <a:cs typeface="Times"/>
              </a:rPr>
              <a:t>significantly expanded this program in 2010</a:t>
            </a:r>
            <a:r>
              <a:rPr lang="en-US" sz="1100" kern="1200" dirty="0" smtClean="0">
                <a:solidFill>
                  <a:schemeClr val="tx1"/>
                </a:solidFill>
                <a:effectLst/>
                <a:latin typeface="Times"/>
                <a:cs typeface="Times"/>
              </a:rPr>
              <a:t>, targeting </a:t>
            </a:r>
            <a:r>
              <a:rPr lang="en-US" sz="1100" b="1" i="1" kern="1200" dirty="0" smtClean="0">
                <a:solidFill>
                  <a:schemeClr val="tx1"/>
                </a:solidFill>
                <a:effectLst/>
                <a:latin typeface="Times"/>
                <a:cs typeface="Times"/>
              </a:rPr>
              <a:t>early-career</a:t>
            </a:r>
            <a:r>
              <a:rPr lang="en-US" sz="1100" kern="1200" dirty="0" smtClean="0">
                <a:solidFill>
                  <a:schemeClr val="tx1"/>
                </a:solidFill>
                <a:effectLst/>
                <a:latin typeface="Times"/>
                <a:cs typeface="Times"/>
              </a:rPr>
              <a:t> teachers in areas with low student achievement on state assessments.</a:t>
            </a:r>
          </a:p>
          <a:p>
            <a:pPr marL="628650" marR="0" lvl="1" indent="-171450" algn="l" defTabSz="914400" rtl="0" eaLnBrk="0" fontAlgn="base" latinLnBrk="0" hangingPunct="0">
              <a:lnSpc>
                <a:spcPct val="100000"/>
              </a:lnSpc>
              <a:spcBef>
                <a:spcPts val="0"/>
              </a:spcBef>
              <a:spcAft>
                <a:spcPts val="0"/>
              </a:spcAft>
              <a:buClrTx/>
              <a:buSzTx/>
              <a:buFont typeface="Arial"/>
              <a:buChar char="•"/>
              <a:tabLst/>
              <a:defRPr/>
            </a:pPr>
            <a:r>
              <a:rPr lang="en-US" sz="1100" kern="1200" dirty="0" smtClean="0">
                <a:solidFill>
                  <a:schemeClr val="tx1"/>
                </a:solidFill>
                <a:effectLst/>
                <a:latin typeface="Times"/>
                <a:cs typeface="Times"/>
              </a:rPr>
              <a:t>One-day programs</a:t>
            </a:r>
            <a:r>
              <a:rPr lang="en-US" sz="1100" kern="1200" baseline="0" dirty="0" smtClean="0">
                <a:solidFill>
                  <a:schemeClr val="tx1"/>
                </a:solidFill>
                <a:effectLst/>
                <a:latin typeface="Times"/>
                <a:cs typeface="Times"/>
              </a:rPr>
              <a:t> during the school year, three-day residential summer institutes on university campuses</a:t>
            </a:r>
            <a:endParaRPr lang="en-US" sz="1100" kern="1200" dirty="0" smtClean="0">
              <a:solidFill>
                <a:schemeClr val="tx1"/>
              </a:solidFill>
              <a:effectLst/>
              <a:latin typeface="Times"/>
              <a:cs typeface="Times"/>
            </a:endParaRPr>
          </a:p>
          <a:p>
            <a:pPr marL="628650" marR="0" lvl="1" indent="-171450" algn="l" defTabSz="914400" rtl="0" eaLnBrk="0" fontAlgn="base" latinLnBrk="0" hangingPunct="0">
              <a:lnSpc>
                <a:spcPct val="100000"/>
              </a:lnSpc>
              <a:spcBef>
                <a:spcPts val="0"/>
              </a:spcBef>
              <a:spcAft>
                <a:spcPts val="0"/>
              </a:spcAft>
              <a:buClrTx/>
              <a:buSzTx/>
              <a:buFont typeface="Arial"/>
              <a:buChar char="•"/>
              <a:tabLst/>
              <a:defRPr/>
            </a:pPr>
            <a:r>
              <a:rPr lang="en-US" sz="1100" kern="1200" baseline="0" dirty="0" smtClean="0">
                <a:solidFill>
                  <a:schemeClr val="tx1"/>
                </a:solidFill>
                <a:effectLst/>
                <a:latin typeface="Times"/>
                <a:cs typeface="Times"/>
              </a:rPr>
              <a:t>Programs </a:t>
            </a:r>
            <a:r>
              <a:rPr lang="en-US" sz="1100" kern="1200" dirty="0" smtClean="0">
                <a:solidFill>
                  <a:schemeClr val="tx1"/>
                </a:solidFill>
                <a:effectLst/>
                <a:latin typeface="Times"/>
                <a:cs typeface="Times"/>
              </a:rPr>
              <a:t>offer teachers the opportunity to work closely with leading humanities scholars and explore topics at the heart of social studies and language arts curricula.</a:t>
            </a:r>
          </a:p>
          <a:p>
            <a:pPr marL="628650" marR="0" lvl="1" indent="-171450" algn="l" defTabSz="914400" rtl="0" eaLnBrk="0" fontAlgn="base" latinLnBrk="0" hangingPunct="0">
              <a:lnSpc>
                <a:spcPct val="100000"/>
              </a:lnSpc>
              <a:spcBef>
                <a:spcPts val="0"/>
              </a:spcBef>
              <a:spcAft>
                <a:spcPts val="0"/>
              </a:spcAft>
              <a:buClrTx/>
              <a:buSzTx/>
              <a:buFont typeface="Arial"/>
              <a:buChar char="•"/>
              <a:tabLst/>
              <a:defRPr/>
            </a:pPr>
            <a:r>
              <a:rPr lang="en-US" sz="1100" b="0" i="0" u="none" kern="1200" dirty="0" smtClean="0">
                <a:solidFill>
                  <a:schemeClr val="tx1"/>
                </a:solidFill>
                <a:effectLst/>
                <a:latin typeface="Times"/>
                <a:cs typeface="Times"/>
              </a:rPr>
              <a:t>Curriculum</a:t>
            </a:r>
            <a:r>
              <a:rPr lang="en-US" sz="1100" b="0" i="0" u="none" kern="1200" baseline="0" dirty="0" smtClean="0">
                <a:solidFill>
                  <a:schemeClr val="tx1"/>
                </a:solidFill>
                <a:effectLst/>
                <a:latin typeface="Times"/>
                <a:cs typeface="Times"/>
              </a:rPr>
              <a:t> is aligned with state standards and topics are timed to coincide with when teachers teach particular subjects</a:t>
            </a:r>
          </a:p>
          <a:p>
            <a:pPr marL="628650" marR="0" lvl="1" indent="-171450" algn="l" defTabSz="914400" rtl="0" eaLnBrk="0" fontAlgn="base" latinLnBrk="0" hangingPunct="0">
              <a:lnSpc>
                <a:spcPct val="100000"/>
              </a:lnSpc>
              <a:spcBef>
                <a:spcPts val="0"/>
              </a:spcBef>
              <a:spcAft>
                <a:spcPts val="0"/>
              </a:spcAft>
              <a:buClrTx/>
              <a:buSzTx/>
              <a:buFont typeface="Arial"/>
              <a:buChar char="•"/>
              <a:tabLst/>
              <a:defRPr/>
            </a:pPr>
            <a:r>
              <a:rPr lang="en-US" sz="1100" kern="1200" dirty="0" smtClean="0">
                <a:solidFill>
                  <a:schemeClr val="tx1"/>
                </a:solidFill>
                <a:effectLst/>
                <a:latin typeface="Times"/>
                <a:cs typeface="Times"/>
              </a:rPr>
              <a:t>Programs ARE FREE to attend for teachers and their districts; we pay a stipend during the summer institutes, and reimburse for substitutes during the school year; we also cover travel reimbursement and provide numerous resources and books to take back with you to the classroom: </a:t>
            </a:r>
            <a:r>
              <a:rPr lang="en-US" sz="1100" b="1" i="1" u="sng" kern="1200" dirty="0" smtClean="0">
                <a:solidFill>
                  <a:schemeClr val="tx1"/>
                </a:solidFill>
                <a:effectLst/>
                <a:latin typeface="Times"/>
                <a:cs typeface="Times"/>
              </a:rPr>
              <a:t>all at no cost</a:t>
            </a:r>
          </a:p>
          <a:p>
            <a:pPr marL="628650" marR="0" lvl="1" indent="-171450" algn="l" defTabSz="914400" rtl="0" eaLnBrk="0" fontAlgn="base" latinLnBrk="0" hangingPunct="0">
              <a:lnSpc>
                <a:spcPct val="100000"/>
              </a:lnSpc>
              <a:spcBef>
                <a:spcPts val="0"/>
              </a:spcBef>
              <a:spcAft>
                <a:spcPts val="0"/>
              </a:spcAft>
              <a:buClrTx/>
              <a:buSzTx/>
              <a:buFont typeface="Arial"/>
              <a:buChar char="•"/>
              <a:tabLst/>
              <a:defRPr/>
            </a:pPr>
            <a:r>
              <a:rPr lang="en-US" sz="1100" b="0" i="0" u="none" kern="1200" baseline="0" dirty="0" smtClean="0">
                <a:solidFill>
                  <a:schemeClr val="tx1"/>
                </a:solidFill>
                <a:effectLst/>
                <a:latin typeface="Times"/>
                <a:cs typeface="Times"/>
              </a:rPr>
              <a:t>Application is available online, reviewed on a rolling basis</a:t>
            </a:r>
            <a:endParaRPr lang="en-US" sz="1100" b="0" i="0" u="none" kern="1200" dirty="0" smtClean="0">
              <a:solidFill>
                <a:schemeClr val="tx1"/>
              </a:solidFill>
              <a:effectLst/>
              <a:latin typeface="Times"/>
              <a:cs typeface="Times"/>
            </a:endParaRPr>
          </a:p>
          <a:p>
            <a:pPr marL="457200" marR="0" lvl="1" indent="0" algn="l" defTabSz="914400" rtl="0" eaLnBrk="0" fontAlgn="base" latinLnBrk="0" hangingPunct="0">
              <a:lnSpc>
                <a:spcPct val="100000"/>
              </a:lnSpc>
              <a:spcBef>
                <a:spcPts val="0"/>
              </a:spcBef>
              <a:spcAft>
                <a:spcPts val="0"/>
              </a:spcAft>
              <a:buClrTx/>
              <a:buSzTx/>
              <a:buFont typeface="Arial"/>
              <a:buNone/>
              <a:tabLst/>
              <a:defRPr/>
            </a:pPr>
            <a:endParaRPr lang="en-US" sz="1100" kern="1200" dirty="0" smtClean="0">
              <a:solidFill>
                <a:schemeClr val="tx1"/>
              </a:solidFill>
              <a:effectLst/>
              <a:latin typeface="Times"/>
              <a:cs typeface="Times"/>
            </a:endParaRPr>
          </a:p>
          <a:p>
            <a:pPr lvl="1"/>
            <a:r>
              <a:rPr lang="en-US" sz="1100" kern="1200" dirty="0" smtClean="0">
                <a:solidFill>
                  <a:schemeClr val="tx1"/>
                </a:solidFill>
                <a:effectLst/>
                <a:latin typeface="Times"/>
                <a:cs typeface="Times"/>
              </a:rPr>
              <a:t>Describe a typical day:</a:t>
            </a:r>
          </a:p>
          <a:p>
            <a:pPr marL="628650" lvl="1" indent="-171450">
              <a:buFont typeface="Arial"/>
              <a:buChar char="•"/>
            </a:pPr>
            <a:r>
              <a:rPr lang="en-US" sz="1100" kern="1200" dirty="0" smtClean="0">
                <a:solidFill>
                  <a:schemeClr val="tx1"/>
                </a:solidFill>
                <a:effectLst/>
                <a:latin typeface="Times"/>
                <a:cs typeface="Times"/>
              </a:rPr>
              <a:t>Morning</a:t>
            </a:r>
            <a:r>
              <a:rPr lang="en-US" sz="1100" kern="1200" baseline="0" dirty="0" smtClean="0">
                <a:solidFill>
                  <a:schemeClr val="tx1"/>
                </a:solidFill>
                <a:effectLst/>
                <a:latin typeface="Times"/>
                <a:cs typeface="Times"/>
              </a:rPr>
              <a:t> consists of teacher-centered</a:t>
            </a:r>
            <a:r>
              <a:rPr lang="en-US" sz="1100" kern="1200" dirty="0" smtClean="0">
                <a:solidFill>
                  <a:schemeClr val="tx1"/>
                </a:solidFill>
                <a:effectLst/>
                <a:latin typeface="Times"/>
                <a:cs typeface="Times"/>
              </a:rPr>
              <a:t> presentations with experts in the field</a:t>
            </a:r>
            <a:endParaRPr lang="en-US" sz="1100" kern="1200" baseline="0" dirty="0" smtClean="0">
              <a:solidFill>
                <a:schemeClr val="tx1"/>
              </a:solidFill>
              <a:effectLst/>
              <a:latin typeface="Times"/>
              <a:cs typeface="Times"/>
            </a:endParaRPr>
          </a:p>
          <a:p>
            <a:pPr marL="628650" lvl="1" indent="-171450">
              <a:buFont typeface="Arial"/>
              <a:buChar char="•"/>
            </a:pPr>
            <a:r>
              <a:rPr lang="en-US" sz="1100" b="1" i="1" kern="1200" dirty="0" smtClean="0">
                <a:solidFill>
                  <a:schemeClr val="tx1"/>
                </a:solidFill>
                <a:effectLst/>
                <a:latin typeface="Times"/>
                <a:cs typeface="Times"/>
              </a:rPr>
              <a:t>afternoon primary source workshops</a:t>
            </a:r>
            <a:r>
              <a:rPr lang="en-US" sz="1100" kern="1200" dirty="0" smtClean="0">
                <a:solidFill>
                  <a:schemeClr val="tx1"/>
                </a:solidFill>
                <a:effectLst/>
                <a:latin typeface="Times"/>
                <a:cs typeface="Times"/>
              </a:rPr>
              <a:t> where</a:t>
            </a:r>
            <a:r>
              <a:rPr lang="en-US" sz="1100" kern="1200" baseline="0" dirty="0" smtClean="0">
                <a:solidFill>
                  <a:schemeClr val="tx1"/>
                </a:solidFill>
                <a:effectLst/>
                <a:latin typeface="Times"/>
                <a:cs typeface="Times"/>
              </a:rPr>
              <a:t> smaller groups work more closely with the presenters to discuss how to use materials in the classroom effectively, what documents to use, and how to reach students on difficult topics like the Constitution</a:t>
            </a:r>
          </a:p>
          <a:p>
            <a:pPr marL="628650" lvl="1" indent="-171450">
              <a:buFont typeface="Arial"/>
              <a:buChar char="•"/>
            </a:pPr>
            <a:r>
              <a:rPr lang="en-US" sz="1100" kern="1200" dirty="0" smtClean="0">
                <a:solidFill>
                  <a:schemeClr val="tx1"/>
                </a:solidFill>
                <a:effectLst/>
                <a:latin typeface="Times"/>
                <a:cs typeface="Times"/>
              </a:rPr>
              <a:t>Often will also include a Resource presentations:</a:t>
            </a:r>
          </a:p>
          <a:p>
            <a:pPr marL="1085850" lvl="2" indent="-171450">
              <a:buFont typeface="Arial"/>
              <a:buChar char="•"/>
            </a:pPr>
            <a:r>
              <a:rPr lang="en-US" sz="1100" kern="1200" dirty="0" smtClean="0">
                <a:solidFill>
                  <a:schemeClr val="tx1"/>
                </a:solidFill>
                <a:effectLst/>
                <a:latin typeface="Times"/>
                <a:cs typeface="Times"/>
              </a:rPr>
              <a:t>Educational</a:t>
            </a:r>
            <a:r>
              <a:rPr lang="en-US" sz="1100" kern="1200" baseline="0" dirty="0" smtClean="0">
                <a:solidFill>
                  <a:schemeClr val="tx1"/>
                </a:solidFill>
                <a:effectLst/>
                <a:latin typeface="Times"/>
                <a:cs typeface="Times"/>
              </a:rPr>
              <a:t> specialist from the National Archives: Charlie Flanagan is one of more popular presenters, very pitch perfect for classroom teachers (he was a high school teacher for 30 years); great at showing teachers how to instruct with documents; hopefully I’ll have time at the end to play a clip</a:t>
            </a:r>
            <a:r>
              <a:rPr lang="en-US" sz="1100" kern="1200" dirty="0" smtClean="0">
                <a:solidFill>
                  <a:schemeClr val="tx1"/>
                </a:solidFill>
                <a:effectLst/>
                <a:latin typeface="Times"/>
                <a:cs typeface="Times"/>
              </a:rPr>
              <a:t> from one of his presentations</a:t>
            </a:r>
          </a:p>
          <a:p>
            <a:pPr marL="457200" marR="0" lvl="1" indent="0">
              <a:spcBef>
                <a:spcPts val="0"/>
              </a:spcBef>
              <a:spcAft>
                <a:spcPts val="0"/>
              </a:spcAft>
              <a:buFont typeface="Arial"/>
              <a:buNone/>
            </a:pPr>
            <a:endParaRPr lang="en-US" sz="1100" dirty="0">
              <a:effectLst/>
              <a:latin typeface="Times"/>
              <a:ea typeface="Cambria"/>
              <a:cs typeface="Time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a:t>
            </a:r>
            <a:r>
              <a:rPr lang="en-US" baseline="0" dirty="0" smtClean="0"/>
              <a:t> our website we have links to upcoming teacher institutes and workshops, as well as lists of Past institutes and workshops.</a:t>
            </a:r>
          </a:p>
          <a:p>
            <a:r>
              <a:rPr lang="en-US" baseline="0" dirty="0" smtClean="0"/>
              <a:t>TAKE THEM TO WEBSITE IF POSSIBLE</a:t>
            </a:r>
            <a:endParaRPr lang="en-US" dirty="0"/>
          </a:p>
        </p:txBody>
      </p:sp>
      <p:sp>
        <p:nvSpPr>
          <p:cNvPr id="4" name="Slide Number Placeholder 3"/>
          <p:cNvSpPr>
            <a:spLocks noGrp="1"/>
          </p:cNvSpPr>
          <p:nvPr>
            <p:ph type="sldNum" sz="quarter" idx="10"/>
          </p:nvPr>
        </p:nvSpPr>
        <p:spPr/>
        <p:txBody>
          <a:bodyPr/>
          <a:lstStyle/>
          <a:p>
            <a:fld id="{316E2DBD-B937-2B4C-AAD6-EB87B8A798A4}" type="slidenum">
              <a:rPr lang="en-US" smtClean="0"/>
              <a:pPr/>
              <a:t>7</a:t>
            </a:fld>
            <a:endParaRPr lang="en-US" dirty="0"/>
          </a:p>
        </p:txBody>
      </p:sp>
    </p:spTree>
    <p:extLst>
      <p:ext uri="{BB962C8B-B14F-4D97-AF65-F5344CB8AC3E}">
        <p14:creationId xmlns:p14="http://schemas.microsoft.com/office/powerpoint/2010/main" val="2423067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E1036C53-7F0C-0845-AD8F-1C9C7458BFB8}" type="slidenum">
              <a:rPr lang="en-US" sz="1200"/>
              <a:pPr/>
              <a:t>8</a:t>
            </a:fld>
            <a:endParaRPr lang="en-US" sz="1200" dirty="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Times" charset="0"/>
                <a:ea typeface="ＭＳ Ｐゴシック" charset="0"/>
                <a:cs typeface="ＭＳ Ｐゴシック" charset="0"/>
              </a:rPr>
              <a:t>In the</a:t>
            </a:r>
            <a:r>
              <a:rPr lang="en-US" baseline="0" dirty="0" smtClean="0">
                <a:latin typeface="Times" charset="0"/>
                <a:ea typeface="ＭＳ Ｐゴシック" charset="0"/>
                <a:cs typeface="ＭＳ Ｐゴシック" charset="0"/>
              </a:rPr>
              <a:t> fall, we have a number of teacher workshops in the works, including:</a:t>
            </a:r>
          </a:p>
          <a:p>
            <a:pPr eaLnBrk="1" hangingPunct="1"/>
            <a:endParaRPr lang="en-US" baseline="0" dirty="0" smtClean="0">
              <a:latin typeface="Times" charset="0"/>
              <a:ea typeface="ＭＳ Ｐゴシック" charset="0"/>
              <a:cs typeface="ＭＳ Ｐゴシック" charset="0"/>
            </a:endParaRPr>
          </a:p>
          <a:p>
            <a:pPr eaLnBrk="1" hangingPunct="1"/>
            <a:r>
              <a:rPr lang="en-US" baseline="0" dirty="0" smtClean="0">
                <a:latin typeface="Times" charset="0"/>
                <a:ea typeface="ＭＳ Ｐゴシック" charset="0"/>
                <a:cs typeface="ＭＳ Ｐゴシック" charset="0"/>
              </a:rPr>
              <a:t>APPLICATION IS CURRENTLY OPEN ONLINE:</a:t>
            </a:r>
          </a:p>
          <a:p>
            <a:pPr eaLnBrk="1" hangingPunct="1"/>
            <a:endParaRPr lang="en-US" baseline="0" dirty="0" smtClean="0">
              <a:latin typeface="Times" charset="0"/>
              <a:ea typeface="ＭＳ Ｐゴシック" charset="0"/>
              <a:cs typeface="ＭＳ Ｐゴシック" charset="0"/>
            </a:endParaRPr>
          </a:p>
          <a:p>
            <a:pPr eaLnBrk="1" hangingPunct="1"/>
            <a:r>
              <a:rPr lang="en-US" baseline="0" dirty="0" smtClean="0">
                <a:latin typeface="Times" charset="0"/>
                <a:ea typeface="ＭＳ Ｐゴシック" charset="0"/>
                <a:cs typeface="ＭＳ Ｐゴシック" charset="0"/>
              </a:rPr>
              <a:t>Teaching the American Revolution: September</a:t>
            </a:r>
          </a:p>
          <a:p>
            <a:pPr eaLnBrk="1" hangingPunct="1"/>
            <a:r>
              <a:rPr lang="en-US" baseline="0" dirty="0" smtClean="0">
                <a:latin typeface="Times" charset="0"/>
                <a:ea typeface="ＭＳ Ｐゴシック" charset="0"/>
                <a:cs typeface="ＭＳ Ｐゴシック" charset="0"/>
              </a:rPr>
              <a:t>Understanding Congress: October</a:t>
            </a:r>
          </a:p>
          <a:p>
            <a:pPr eaLnBrk="1" hangingPunct="1"/>
            <a:r>
              <a:rPr lang="en-US" baseline="0" dirty="0" smtClean="0">
                <a:latin typeface="Times" charset="0"/>
                <a:ea typeface="ＭＳ Ｐゴシック" charset="0"/>
                <a:cs typeface="ＭＳ Ｐゴシック" charset="0"/>
              </a:rPr>
              <a:t>Teaching the U.S. Constitution: October</a:t>
            </a:r>
          </a:p>
          <a:p>
            <a:pPr eaLnBrk="1" hangingPunct="1"/>
            <a:endParaRPr lang="en-US" baseline="0" dirty="0" smtClean="0">
              <a:latin typeface="Times" charset="0"/>
              <a:ea typeface="ＭＳ Ｐゴシック" charset="0"/>
              <a:cs typeface="ＭＳ Ｐゴシック" charset="0"/>
            </a:endParaRPr>
          </a:p>
          <a:p>
            <a:pPr eaLnBrk="1" hangingPunct="1"/>
            <a:r>
              <a:rPr lang="en-US" baseline="0" dirty="0" smtClean="0">
                <a:latin typeface="Times" charset="0"/>
                <a:ea typeface="ＭＳ Ｐゴシック" charset="0"/>
                <a:cs typeface="ＭＳ Ｐゴシック" charset="0"/>
              </a:rPr>
              <a:t>PULL UP PAGES FOR EACH ONLINE IF POSSISBLE</a:t>
            </a:r>
          </a:p>
          <a:p>
            <a:pPr eaLnBrk="1" hangingPunct="1"/>
            <a:endParaRPr lang="en-US" baseline="0" dirty="0" smtClean="0">
              <a:latin typeface="Times" charset="0"/>
              <a:ea typeface="ＭＳ Ｐゴシック" charset="0"/>
              <a:cs typeface="ＭＳ Ｐゴシック" charset="0"/>
            </a:endParaRPr>
          </a:p>
          <a:p>
            <a:pPr eaLnBrk="1" hangingPunct="1"/>
            <a:r>
              <a:rPr lang="en-US" baseline="0" dirty="0" smtClean="0">
                <a:latin typeface="Times" charset="0"/>
                <a:ea typeface="ＭＳ Ｐゴシック" charset="0"/>
                <a:cs typeface="ＭＳ Ｐゴシック" charset="0"/>
              </a:rPr>
              <a:t>Be on the lookout for announcements about workshops for ELA teachers (share info with your English colleagues) and a one-day workshop for Texas History teachers.</a:t>
            </a:r>
          </a:p>
          <a:p>
            <a:pPr eaLnBrk="1" hangingPunct="1"/>
            <a:endParaRPr lang="en-US" baseline="0" dirty="0" smtClean="0">
              <a:latin typeface="Times" charset="0"/>
              <a:ea typeface="ＭＳ Ｐゴシック" charset="0"/>
              <a:cs typeface="ＭＳ Ｐゴシック" charset="0"/>
            </a:endParaRPr>
          </a:p>
          <a:p>
            <a:pPr eaLnBrk="1" hangingPunct="1"/>
            <a:r>
              <a:rPr lang="en-US" baseline="0" dirty="0" smtClean="0">
                <a:latin typeface="Times" charset="0"/>
                <a:ea typeface="ＭＳ Ｐゴシック" charset="0"/>
                <a:cs typeface="ＭＳ Ｐゴシック" charset="0"/>
              </a:rPr>
              <a:t>QUESTIONS ABOUT OUR PROFESSIONAL DEVELOPMENT PROGRAMS BEFORE WE MOVE ON?</a:t>
            </a:r>
            <a:endParaRPr lang="en-US" dirty="0">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E1036C53-7F0C-0845-AD8F-1C9C7458BFB8}" type="slidenum">
              <a:rPr lang="en-US" sz="1200"/>
              <a:pPr/>
              <a:t>9</a:t>
            </a:fld>
            <a:endParaRPr lang="en-US" sz="1200" dirty="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Times" charset="0"/>
                <a:ea typeface="ＭＳ Ｐゴシック" charset="0"/>
                <a:cs typeface="ＭＳ Ｐゴシック" charset="0"/>
              </a:rPr>
              <a:t>In the</a:t>
            </a:r>
            <a:r>
              <a:rPr lang="en-US" baseline="0" dirty="0" smtClean="0">
                <a:latin typeface="Times" charset="0"/>
                <a:ea typeface="ＭＳ Ｐゴシック" charset="0"/>
                <a:cs typeface="ＭＳ Ｐゴシック" charset="0"/>
              </a:rPr>
              <a:t> fall, we have a number of teacher workshops in the works, including:</a:t>
            </a:r>
          </a:p>
          <a:p>
            <a:pPr eaLnBrk="1" hangingPunct="1"/>
            <a:endParaRPr lang="en-US" baseline="0" dirty="0" smtClean="0">
              <a:latin typeface="Times" charset="0"/>
              <a:ea typeface="ＭＳ Ｐゴシック" charset="0"/>
              <a:cs typeface="ＭＳ Ｐゴシック" charset="0"/>
            </a:endParaRPr>
          </a:p>
          <a:p>
            <a:pPr eaLnBrk="1" hangingPunct="1"/>
            <a:r>
              <a:rPr lang="en-US" baseline="0" dirty="0" smtClean="0">
                <a:latin typeface="Times" charset="0"/>
                <a:ea typeface="ＭＳ Ｐゴシック" charset="0"/>
                <a:cs typeface="ＭＳ Ｐゴシック" charset="0"/>
              </a:rPr>
              <a:t>APPLICATION IS CURRENTLY OPEN ONLINE:</a:t>
            </a:r>
          </a:p>
          <a:p>
            <a:pPr eaLnBrk="1" hangingPunct="1"/>
            <a:endParaRPr lang="en-US" baseline="0" dirty="0" smtClean="0">
              <a:latin typeface="Times" charset="0"/>
              <a:ea typeface="ＭＳ Ｐゴシック" charset="0"/>
              <a:cs typeface="ＭＳ Ｐゴシック" charset="0"/>
            </a:endParaRPr>
          </a:p>
          <a:p>
            <a:pPr eaLnBrk="1" hangingPunct="1"/>
            <a:r>
              <a:rPr lang="en-US" baseline="0" dirty="0" smtClean="0">
                <a:latin typeface="Times" charset="0"/>
                <a:ea typeface="ＭＳ Ｐゴシック" charset="0"/>
                <a:cs typeface="ＭＳ Ｐゴシック" charset="0"/>
              </a:rPr>
              <a:t>Teaching the American Revolution: September</a:t>
            </a:r>
          </a:p>
          <a:p>
            <a:pPr eaLnBrk="1" hangingPunct="1"/>
            <a:r>
              <a:rPr lang="en-US" baseline="0" dirty="0" smtClean="0">
                <a:latin typeface="Times" charset="0"/>
                <a:ea typeface="ＭＳ Ｐゴシック" charset="0"/>
                <a:cs typeface="ＭＳ Ｐゴシック" charset="0"/>
              </a:rPr>
              <a:t>Understanding Congress: October</a:t>
            </a:r>
          </a:p>
          <a:p>
            <a:pPr eaLnBrk="1" hangingPunct="1"/>
            <a:r>
              <a:rPr lang="en-US" baseline="0" dirty="0" smtClean="0">
                <a:latin typeface="Times" charset="0"/>
                <a:ea typeface="ＭＳ Ｐゴシック" charset="0"/>
                <a:cs typeface="ＭＳ Ｐゴシック" charset="0"/>
              </a:rPr>
              <a:t>Teaching the U.S. Constitution: October</a:t>
            </a:r>
          </a:p>
          <a:p>
            <a:pPr eaLnBrk="1" hangingPunct="1"/>
            <a:endParaRPr lang="en-US" baseline="0" dirty="0" smtClean="0">
              <a:latin typeface="Times" charset="0"/>
              <a:ea typeface="ＭＳ Ｐゴシック" charset="0"/>
              <a:cs typeface="ＭＳ Ｐゴシック" charset="0"/>
            </a:endParaRPr>
          </a:p>
          <a:p>
            <a:pPr eaLnBrk="1" hangingPunct="1"/>
            <a:r>
              <a:rPr lang="en-US" baseline="0" dirty="0" smtClean="0">
                <a:latin typeface="Times" charset="0"/>
                <a:ea typeface="ＭＳ Ｐゴシック" charset="0"/>
                <a:cs typeface="ＭＳ Ｐゴシック" charset="0"/>
              </a:rPr>
              <a:t>PULL UP PAGES FOR EACH ONLINE IF POSSISBLE</a:t>
            </a:r>
          </a:p>
          <a:p>
            <a:pPr eaLnBrk="1" hangingPunct="1"/>
            <a:endParaRPr lang="en-US" baseline="0" dirty="0" smtClean="0">
              <a:latin typeface="Times" charset="0"/>
              <a:ea typeface="ＭＳ Ｐゴシック" charset="0"/>
              <a:cs typeface="ＭＳ Ｐゴシック" charset="0"/>
            </a:endParaRPr>
          </a:p>
          <a:p>
            <a:pPr eaLnBrk="1" hangingPunct="1"/>
            <a:r>
              <a:rPr lang="en-US" baseline="0" dirty="0" smtClean="0">
                <a:latin typeface="Times" charset="0"/>
                <a:ea typeface="ＭＳ Ｐゴシック" charset="0"/>
                <a:cs typeface="ＭＳ Ｐゴシック" charset="0"/>
              </a:rPr>
              <a:t>Be on the lookout for announcements about workshops for ELA teachers (share info with your English colleagues) and a one-day workshop for Texas History teachers.</a:t>
            </a:r>
          </a:p>
          <a:p>
            <a:pPr eaLnBrk="1" hangingPunct="1"/>
            <a:endParaRPr lang="en-US" baseline="0" dirty="0" smtClean="0">
              <a:latin typeface="Times" charset="0"/>
              <a:ea typeface="ＭＳ Ｐゴシック" charset="0"/>
              <a:cs typeface="ＭＳ Ｐゴシック" charset="0"/>
            </a:endParaRPr>
          </a:p>
          <a:p>
            <a:pPr eaLnBrk="1" hangingPunct="1"/>
            <a:r>
              <a:rPr lang="en-US" baseline="0" dirty="0" smtClean="0">
                <a:latin typeface="Times" charset="0"/>
                <a:ea typeface="ＭＳ Ｐゴシック" charset="0"/>
                <a:cs typeface="ＭＳ Ｐゴシック" charset="0"/>
              </a:rPr>
              <a:t>QUESTIONS ABOUT OUR PROFESSIONAL DEVELOPMENT PROGRAMS BEFORE WE MOVE ON?</a:t>
            </a:r>
            <a:endParaRPr lang="en-US" dirty="0">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LUPFER:2011:Grants%20Activity%20Report:2011GrantsActivityReport.doc!OLE_LINK1" TargetMode="External"/><Relationship Id="rId4" Type="http://schemas.openxmlformats.org/officeDocument/2006/relationships/image" Target="../media/image2.png"/><Relationship Id="rId1" Type="http://schemas.openxmlformats.org/officeDocument/2006/relationships/vmlDrawing" Target="../drawings/vmlDrawing2.vml"/><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ACB36A86-BA19-6346-8A40-45283C8098DC}"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EC502355-8C4F-2E47-9019-70146A008E0A}"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D80BDB15-84C0-A244-B22A-A606DC152C1C}"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fld id="{F769D5E0-951D-1E47-9CD4-3B79E264E823}"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fld id="{C136085E-D30D-0449-A0C3-47088CAFE3DB}" type="slidenum">
              <a:rPr lang="en-US" smtClean="0"/>
              <a:pPr/>
              <a:t>‹#›</a:t>
            </a:fld>
            <a:endParaRPr lang="en-US" dirty="0"/>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fld id="{15FBC6C7-6D3C-2943-9CF3-70E77FD6A015}" type="slidenum">
              <a:rPr lang="en-US" smtClean="0"/>
              <a:pPr/>
              <a:t>‹#›</a:t>
            </a:fld>
            <a:endParaRPr lang="en-US" dirty="0"/>
          </a:p>
        </p:txBody>
      </p:sp>
      <p:graphicFrame>
        <p:nvGraphicFramePr>
          <p:cNvPr id="6" name="Object 3"/>
          <p:cNvGraphicFramePr>
            <a:graphicFrameLocks noChangeAspect="1"/>
          </p:cNvGraphicFramePr>
          <p:nvPr userDrawn="1"/>
        </p:nvGraphicFramePr>
        <p:xfrm>
          <a:off x="7620000" y="5791200"/>
          <a:ext cx="1143000" cy="736600"/>
        </p:xfrm>
        <a:graphic>
          <a:graphicData uri="http://schemas.openxmlformats.org/presentationml/2006/ole">
            <mc:AlternateContent xmlns:mc="http://schemas.openxmlformats.org/markup-compatibility/2006">
              <mc:Choice xmlns:v="urn:schemas-microsoft-com:vml" Requires="v">
                <p:oleObj spid="_x0000_s119890" name="Document" r:id="rId3" imgW="3707937" imgH="2387302" progId="Word.Document.12">
                  <p:link updateAutomatic="1"/>
                </p:oleObj>
              </mc:Choice>
              <mc:Fallback>
                <p:oleObj name="Document" r:id="rId3" imgW="3707937" imgH="2387302"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5791200"/>
                        <a:ext cx="1143000"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fld id="{66F1619B-7FE2-0448-8924-344E5C97F1C2}"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fld id="{483AD049-1769-D84A-95A7-5E32F2AEAD9C}" type="slidenum">
              <a:rPr lang="en-US" smtClean="0"/>
              <a:pPr/>
              <a:t>‹#›</a:t>
            </a:fld>
            <a:endParaRPr lang="en-US" dirty="0"/>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fld id="{02015C5C-C4D9-A141-936A-9B6F1FA9557A}"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vmlDrawing" Target="../drawings/vmlDrawing1.vml"/><Relationship Id="rId14" Type="http://schemas.openxmlformats.org/officeDocument/2006/relationships/oleObject" Target="LUPFER:2011:Grants%20Activity%20Report:2011GrantsActivityReport.doc!OLE_LINK1" TargetMode="External"/><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pPr>
              <a:defRPr/>
            </a:pPr>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defRPr/>
            </a:pP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6A5D7245-88CE-C848-87D7-1C581EFFA160}" type="slidenum">
              <a:rPr lang="en-US" smtClean="0"/>
              <a:pPr/>
              <a:t>‹#›</a:t>
            </a:fld>
            <a:endParaRPr lang="en-US" dirty="0"/>
          </a:p>
        </p:txBody>
      </p:sp>
      <p:graphicFrame>
        <p:nvGraphicFramePr>
          <p:cNvPr id="9" name="Object 2"/>
          <p:cNvGraphicFramePr>
            <a:graphicFrameLocks noChangeAspect="1"/>
          </p:cNvGraphicFramePr>
          <p:nvPr userDrawn="1"/>
        </p:nvGraphicFramePr>
        <p:xfrm>
          <a:off x="7620000" y="5791200"/>
          <a:ext cx="1143000" cy="736600"/>
        </p:xfrm>
        <a:graphic>
          <a:graphicData uri="http://schemas.openxmlformats.org/presentationml/2006/ole">
            <mc:AlternateContent xmlns:mc="http://schemas.openxmlformats.org/markup-compatibility/2006">
              <mc:Choice xmlns:v="urn:schemas-microsoft-com:vml" Requires="v">
                <p:oleObj spid="_x0000_s120917" name="Document" r:id="rId14" imgW="3707937" imgH="2387302" progId="Word.Document.12">
                  <p:link updateAutomatic="1"/>
                </p:oleObj>
              </mc:Choice>
              <mc:Fallback>
                <p:oleObj name="Document" r:id="rId14" imgW="3707937" imgH="2387302" progId="Word.Document.12">
                  <p:link updateAutomatic="1"/>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20000" y="5791200"/>
                        <a:ext cx="1143000"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4170" r:id="rId1"/>
    <p:sldLayoutId id="2147484171" r:id="rId2"/>
    <p:sldLayoutId id="2147484172" r:id="rId3"/>
    <p:sldLayoutId id="2147484173" r:id="rId4"/>
    <p:sldLayoutId id="2147484174" r:id="rId5"/>
    <p:sldLayoutId id="2147484175" r:id="rId6"/>
    <p:sldLayoutId id="2147484176" r:id="rId7"/>
    <p:sldLayoutId id="2147484177" r:id="rId8"/>
    <p:sldLayoutId id="2147484178" r:id="rId9"/>
    <p:sldLayoutId id="2147484179" r:id="rId10"/>
    <p:sldLayoutId id="2147484180"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LUPFER:2011:Grants%20Activity%20Report:2011GrantsActivityReport.doc!OLE_LINK1" TargetMode="External"/><Relationship Id="rId5" Type="http://schemas.openxmlformats.org/officeDocument/2006/relationships/image" Target="../media/image2.png"/><Relationship Id="rId1" Type="http://schemas.openxmlformats.org/officeDocument/2006/relationships/vmlDrawing" Target="../drawings/vmlDrawing3.v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microsoft.com/office/2007/relationships/media" Target="../media/media2.mp3"/><Relationship Id="rId4" Type="http://schemas.openxmlformats.org/officeDocument/2006/relationships/audio" Target="../media/media2.mp3"/><Relationship Id="rId5" Type="http://schemas.openxmlformats.org/officeDocument/2006/relationships/slideLayout" Target="../slideLayouts/slideLayout2.xml"/><Relationship Id="rId6" Type="http://schemas.openxmlformats.org/officeDocument/2006/relationships/notesSlide" Target="../notesSlides/notesSlide11.xml"/><Relationship Id="rId7" Type="http://schemas.openxmlformats.org/officeDocument/2006/relationships/hyperlink" Target="http://www.texasoriginals.org" TargetMode="External"/><Relationship Id="rId8" Type="http://schemas.openxmlformats.org/officeDocument/2006/relationships/hyperlink" Target="http://www.humanitiestexas.org/programs/tx-originals/for-educators" TargetMode="External"/><Relationship Id="rId9" Type="http://schemas.openxmlformats.org/officeDocument/2006/relationships/image" Target="../media/image7.jpg"/><Relationship Id="rId10" Type="http://schemas.openxmlformats.org/officeDocument/2006/relationships/image" Target="../media/image15.png"/><Relationship Id="rId1" Type="http://schemas.microsoft.com/office/2007/relationships/media" Target="../media/media1.mp3"/><Relationship Id="rId2" Type="http://schemas.openxmlformats.org/officeDocument/2006/relationships/audio" Target="../media/media1.mp3"/></Relationships>
</file>

<file path=ppt/slides/_rels/slide12.xml.rels><?xml version="1.0" encoding="UTF-8" standalone="yes"?>
<Relationships xmlns="http://schemas.openxmlformats.org/package/2006/relationships"><Relationship Id="rId3" Type="http://schemas.openxmlformats.org/officeDocument/2006/relationships/hyperlink" Target="http://www.presidentsvision.org" TargetMode="External"/><Relationship Id="rId4" Type="http://schemas.openxmlformats.org/officeDocument/2006/relationships/image" Target="../media/image16.emf"/><Relationship Id="rId5" Type="http://schemas.openxmlformats.org/officeDocument/2006/relationships/image" Target="../media/image17.emf"/><Relationship Id="rId6" Type="http://schemas.openxmlformats.org/officeDocument/2006/relationships/hyperlink" Target="http://www.humanitiestexas.org/sites/default/files/page-attachment/PresidentsVisionTeacherIntroduction.pdf" TargetMode="Externa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hyperlink" Target="http://www.humanitiestexas.org/exhibitions" TargetMode="External"/><Relationship Id="rId4" Type="http://schemas.openxmlformats.org/officeDocument/2006/relationships/image" Target="../media/image18.png"/><Relationship Id="rId5" Type="http://schemas.openxmlformats.org/officeDocument/2006/relationships/image" Target="../media/image5.jpg"/><Relationship Id="rId6" Type="http://schemas.openxmlformats.org/officeDocument/2006/relationships/image" Target="../media/image19.jpg"/><Relationship Id="rId7"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hyperlink" Target="http://www.humanitiestexas.org/grants" TargetMode="External"/><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hyperlink" Target="http://www.humanitiestexas.org/archives/digital-repository" TargetMode="External"/><Relationship Id="rId4" Type="http://schemas.openxmlformats.org/officeDocument/2006/relationships/hyperlink" Target="http://www.humanitiestexas.org/education/online-resources" TargetMode="Externa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www.humanitiestexas.org/news/articles/american-prisoners-war-firsthand-accounts-civil-war-vietnam"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humanitiestexas.org/education/latinoamericans" TargetMode="External"/><Relationship Id="rId4" Type="http://schemas.openxmlformats.org/officeDocument/2006/relationships/hyperlink" Target="http://www.humanitiestexas.org/programs/pivotal-elections" TargetMode="External"/><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mailto:education@humanitiestexas.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eg"/><Relationship Id="rId5"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www.humanitiestexas.org/education/teacher-institutes/application"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hyperlink" Target="http://www.humanitiestexas.org/education/teacher-institutes/upcoming-institutes/american-revolution-0" TargetMode="External"/><Relationship Id="rId4" Type="http://schemas.openxmlformats.org/officeDocument/2006/relationships/hyperlink" Target="http://www.humanitiestexas.org/education/teacher-institutes/upcoming-institutes/understanding-congress" TargetMode="External"/><Relationship Id="rId5" Type="http://schemas.openxmlformats.org/officeDocument/2006/relationships/hyperlink" Target="http://www.humanitiestexas.org/education/teacher-institutes/upcoming-institutes/teaching-us-constitution-1" TargetMode="Externa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ctrTitle"/>
          </p:nvPr>
        </p:nvSpPr>
        <p:spPr>
          <a:xfrm>
            <a:off x="685800" y="685800"/>
            <a:ext cx="7772400" cy="1828800"/>
          </a:xfrm>
        </p:spPr>
        <p:txBody>
          <a:bodyPr>
            <a:noAutofit/>
          </a:bodyPr>
          <a:lstStyle/>
          <a:p>
            <a:pPr algn="ctr" eaLnBrk="1" hangingPunct="1"/>
            <a:r>
              <a:rPr lang="en-US" sz="5200" b="1" cap="none" dirty="0" smtClean="0">
                <a:latin typeface="Avenir Medium"/>
                <a:ea typeface="ＭＳ Ｐゴシック" charset="0"/>
                <a:cs typeface="Avenir Medium"/>
              </a:rPr>
              <a:t>Programs and Resources </a:t>
            </a:r>
            <a:br>
              <a:rPr lang="en-US" sz="5200" b="1" cap="none" dirty="0" smtClean="0">
                <a:latin typeface="Avenir Medium"/>
                <a:ea typeface="ＭＳ Ｐゴシック" charset="0"/>
                <a:cs typeface="Avenir Medium"/>
              </a:rPr>
            </a:br>
            <a:r>
              <a:rPr lang="en-US" sz="5200" b="1" cap="none" dirty="0" smtClean="0">
                <a:latin typeface="Avenir Medium"/>
                <a:ea typeface="ＭＳ Ｐゴシック" charset="0"/>
                <a:cs typeface="Avenir Medium"/>
              </a:rPr>
              <a:t>for Teachers</a:t>
            </a:r>
            <a:endParaRPr lang="en-US" sz="5200" b="1" cap="none" dirty="0">
              <a:latin typeface="Avenir Medium"/>
              <a:ea typeface="ＭＳ Ｐゴシック" charset="0"/>
              <a:cs typeface="Avenir Medium"/>
            </a:endParaRPr>
          </a:p>
        </p:txBody>
      </p:sp>
      <p:sp>
        <p:nvSpPr>
          <p:cNvPr id="17410" name="Rectangle 3"/>
          <p:cNvSpPr>
            <a:spLocks noGrp="1" noChangeArrowheads="1"/>
          </p:cNvSpPr>
          <p:nvPr>
            <p:ph type="subTitle" idx="1"/>
          </p:nvPr>
        </p:nvSpPr>
        <p:spPr>
          <a:xfrm>
            <a:off x="990600" y="4572000"/>
            <a:ext cx="7162800" cy="914400"/>
          </a:xfrm>
        </p:spPr>
        <p:txBody>
          <a:bodyPr>
            <a:normAutofit/>
          </a:bodyPr>
          <a:lstStyle/>
          <a:p>
            <a:pPr algn="ctr" eaLnBrk="1" hangingPunct="1"/>
            <a:r>
              <a:rPr lang="en-US" b="1" dirty="0" smtClean="0">
                <a:latin typeface="Avenir Next Medium"/>
                <a:ea typeface="ＭＳ Ｐゴシック" charset="0"/>
                <a:cs typeface="Avenir Next Medium"/>
              </a:rPr>
              <a:t>Corpus Christi ISD</a:t>
            </a:r>
            <a:endParaRPr lang="en-US" b="1" dirty="0">
              <a:latin typeface="Avenir Next Medium"/>
              <a:ea typeface="ＭＳ Ｐゴシック" charset="0"/>
              <a:cs typeface="Avenir Next Medium"/>
            </a:endParaRPr>
          </a:p>
          <a:p>
            <a:pPr algn="ctr" eaLnBrk="1" hangingPunct="1"/>
            <a:r>
              <a:rPr lang="en-US" b="1" dirty="0" smtClean="0">
                <a:latin typeface="Avenir Next Medium"/>
                <a:ea typeface="ＭＳ Ｐゴシック" charset="0"/>
                <a:cs typeface="Avenir Next Medium"/>
              </a:rPr>
              <a:t>October 9, 2017</a:t>
            </a:r>
            <a:endParaRPr lang="en-US" b="1" dirty="0">
              <a:latin typeface="Avenir Next Medium"/>
              <a:ea typeface="ＭＳ Ｐゴシック" charset="0"/>
              <a:cs typeface="Avenir Next Medium"/>
            </a:endParaRPr>
          </a:p>
        </p:txBody>
      </p:sp>
      <p:sp>
        <p:nvSpPr>
          <p:cNvPr id="17413" name="Rectangle 5"/>
          <p:cNvSpPr>
            <a:spLocks noChangeArrowheads="1"/>
          </p:cNvSpPr>
          <p:nvPr/>
        </p:nvSpPr>
        <p:spPr bwMode="auto">
          <a:xfrm>
            <a:off x="3779838" y="60515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dirty="0"/>
          </a:p>
        </p:txBody>
      </p:sp>
      <p:sp>
        <p:nvSpPr>
          <p:cNvPr id="17414" name="Rectangle 6"/>
          <p:cNvSpPr>
            <a:spLocks noChangeArrowheads="1"/>
          </p:cNvSpPr>
          <p:nvPr/>
        </p:nvSpPr>
        <p:spPr bwMode="auto">
          <a:xfrm>
            <a:off x="4972050" y="30607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dirty="0"/>
          </a:p>
        </p:txBody>
      </p:sp>
      <p:graphicFrame>
        <p:nvGraphicFramePr>
          <p:cNvPr id="2" name="Object 2"/>
          <p:cNvGraphicFramePr>
            <a:graphicFrameLocks noChangeAspect="1"/>
          </p:cNvGraphicFramePr>
          <p:nvPr>
            <p:extLst>
              <p:ext uri="{D42A27DB-BD31-4B8C-83A1-F6EECF244321}">
                <p14:modId xmlns:p14="http://schemas.microsoft.com/office/powerpoint/2010/main" val="3707443811"/>
              </p:ext>
            </p:extLst>
          </p:nvPr>
        </p:nvGraphicFramePr>
        <p:xfrm>
          <a:off x="3810000" y="2971800"/>
          <a:ext cx="1409700" cy="908050"/>
        </p:xfrm>
        <a:graphic>
          <a:graphicData uri="http://schemas.openxmlformats.org/presentationml/2006/ole">
            <mc:AlternateContent xmlns:mc="http://schemas.openxmlformats.org/markup-compatibility/2006">
              <mc:Choice xmlns:v="urn:schemas-microsoft-com:vml" Requires="v">
                <p:oleObj spid="_x0000_s17576" name="Document" r:id="rId4" imgW="3707937" imgH="2387302" progId="Word.Document.12">
                  <p:link updateAutomatic="1"/>
                </p:oleObj>
              </mc:Choice>
              <mc:Fallback>
                <p:oleObj name="Document" r:id="rId4" imgW="3707937" imgH="2387302" progId="Word.Document.12">
                  <p:link updateAutomatic="1"/>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2971800"/>
                        <a:ext cx="140970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026"/>
          <p:cNvSpPr>
            <a:spLocks noGrp="1" noChangeArrowheads="1"/>
          </p:cNvSpPr>
          <p:nvPr>
            <p:ph type="title"/>
          </p:nvPr>
        </p:nvSpPr>
        <p:spPr/>
        <p:txBody>
          <a:bodyPr>
            <a:normAutofit/>
          </a:bodyPr>
          <a:lstStyle/>
          <a:p>
            <a:pPr algn="ctr" eaLnBrk="1" hangingPunct="1"/>
            <a:r>
              <a:rPr lang="en-US" b="1" dirty="0" smtClean="0">
                <a:latin typeface="Avenir Medium"/>
                <a:ea typeface="ＭＳ Ｐゴシック" charset="0"/>
                <a:cs typeface="Avenir Medium"/>
              </a:rPr>
              <a:t>Outstanding Teaching Awards</a:t>
            </a:r>
            <a:endParaRPr lang="en-US" dirty="0">
              <a:latin typeface="Avenir Medium"/>
              <a:ea typeface="ＭＳ Ｐゴシック" charset="0"/>
              <a:cs typeface="Avenir Medium"/>
            </a:endParaRPr>
          </a:p>
        </p:txBody>
      </p:sp>
      <p:sp>
        <p:nvSpPr>
          <p:cNvPr id="27651" name="Rectangle 1027"/>
          <p:cNvSpPr>
            <a:spLocks noGrp="1" noChangeArrowheads="1"/>
          </p:cNvSpPr>
          <p:nvPr>
            <p:ph idx="1"/>
          </p:nvPr>
        </p:nvSpPr>
        <p:spPr>
          <a:xfrm>
            <a:off x="685800" y="1524000"/>
            <a:ext cx="8001000" cy="2590800"/>
          </a:xfrm>
        </p:spPr>
        <p:txBody>
          <a:bodyPr>
            <a:normAutofit/>
          </a:bodyPr>
          <a:lstStyle/>
          <a:p>
            <a:pPr eaLnBrk="1" hangingPunct="1"/>
            <a:r>
              <a:rPr lang="en-US" sz="2700" dirty="0" smtClean="0">
                <a:latin typeface="Avenir Next Medium"/>
                <a:ea typeface="ＭＳ Ｐゴシック" charset="0"/>
                <a:cs typeface="Avenir Next Medium"/>
              </a:rPr>
              <a:t>Fifteen Awards Annually</a:t>
            </a:r>
          </a:p>
          <a:p>
            <a:pPr lvl="1"/>
            <a:r>
              <a:rPr lang="en-US" dirty="0">
                <a:latin typeface="Avenir Next Medium"/>
                <a:ea typeface="ＭＳ Ｐゴシック" charset="0"/>
                <a:cs typeface="Avenir Next Medium"/>
              </a:rPr>
              <a:t>Outstanding Teaching of the Humanities Award (12)</a:t>
            </a:r>
          </a:p>
          <a:p>
            <a:pPr lvl="1"/>
            <a:r>
              <a:rPr lang="en-US" dirty="0">
                <a:latin typeface="Avenir Next Medium"/>
                <a:ea typeface="ＭＳ Ｐゴシック" charset="0"/>
                <a:cs typeface="Avenir Next Medium"/>
              </a:rPr>
              <a:t>Outstanding Teaching of Texas History Award (1)</a:t>
            </a:r>
          </a:p>
          <a:p>
            <a:pPr lvl="1"/>
            <a:r>
              <a:rPr lang="en-US" dirty="0">
                <a:latin typeface="Avenir Next Medium"/>
                <a:ea typeface="ＭＳ Ｐゴシック" charset="0"/>
                <a:cs typeface="Avenir Next Medium"/>
              </a:rPr>
              <a:t>Award for Outstanding Early-Career Teaching (2</a:t>
            </a:r>
            <a:r>
              <a:rPr lang="en-US" dirty="0" smtClean="0">
                <a:latin typeface="Avenir Next Medium"/>
                <a:ea typeface="ＭＳ Ｐゴシック" charset="0"/>
                <a:cs typeface="Avenir Next Medium"/>
              </a:rPr>
              <a:t>)</a:t>
            </a:r>
          </a:p>
          <a:p>
            <a:pPr eaLnBrk="1" hangingPunct="1"/>
            <a:r>
              <a:rPr lang="en-US" sz="2700" dirty="0" smtClean="0">
                <a:latin typeface="Avenir Next Medium"/>
                <a:ea typeface="ＭＳ Ｐゴシック" charset="0"/>
                <a:cs typeface="Avenir Next Medium"/>
              </a:rPr>
              <a:t>$5,000 prize, plus $500 to recipient’s school</a:t>
            </a:r>
          </a:p>
          <a:p>
            <a:pPr eaLnBrk="1" hangingPunct="1"/>
            <a:r>
              <a:rPr lang="en-US" sz="2700" dirty="0" smtClean="0">
                <a:latin typeface="Avenir Next Medium"/>
                <a:ea typeface="ＭＳ Ｐゴシック" charset="0"/>
                <a:cs typeface="Avenir Next Medium"/>
              </a:rPr>
              <a:t>Nomination available for 2018 in early Sept.!</a:t>
            </a:r>
          </a:p>
          <a:p>
            <a:pPr eaLnBrk="1" hangingPunct="1"/>
            <a:endParaRPr lang="en-US" sz="2800" dirty="0">
              <a:latin typeface="Avenir Next Medium"/>
              <a:ea typeface="ＭＳ Ｐゴシック" charset="0"/>
              <a:cs typeface="Avenir Next Medium"/>
            </a:endParaRPr>
          </a:p>
          <a:p>
            <a:pPr marL="0" indent="0" eaLnBrk="1" hangingPunct="1">
              <a:buNone/>
            </a:pPr>
            <a:endParaRPr lang="en-US" sz="2800" dirty="0">
              <a:latin typeface="Avenir Next Medium"/>
              <a:ea typeface="ＭＳ Ｐゴシック" charset="0"/>
              <a:cs typeface="Avenir Next Medium"/>
            </a:endParaRPr>
          </a:p>
          <a:p>
            <a:pPr marL="0" indent="0" eaLnBrk="1" hangingPunct="1">
              <a:buClr>
                <a:schemeClr val="tx1"/>
              </a:buClr>
            </a:pPr>
            <a:endParaRPr lang="en-US" sz="2800" dirty="0">
              <a:latin typeface="Avenir Next Medium"/>
              <a:ea typeface="ＭＳ Ｐゴシック" charset="0"/>
              <a:cs typeface="Avenir Next Medium"/>
            </a:endParaRPr>
          </a:p>
          <a:p>
            <a:pPr marL="0" indent="0" eaLnBrk="1" hangingPunct="1">
              <a:buFontTx/>
              <a:buNone/>
            </a:pPr>
            <a:endParaRPr lang="en-US" sz="2800" dirty="0">
              <a:latin typeface="Avenir Next Medium"/>
              <a:ea typeface="ＭＳ Ｐゴシック" charset="0"/>
              <a:cs typeface="Avenir Next Medium"/>
            </a:endParaRPr>
          </a:p>
        </p:txBody>
      </p:sp>
      <p:pic>
        <p:nvPicPr>
          <p:cNvPr id="2" name="Picture 1" descr="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267200"/>
            <a:ext cx="3363665" cy="2242443"/>
          </a:xfrm>
          <a:prstGeom prst="rect">
            <a:avLst/>
          </a:prstGeom>
        </p:spPr>
      </p:pic>
      <p:pic>
        <p:nvPicPr>
          <p:cNvPr id="3" name="Picture 2" descr="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8180" y="4257628"/>
            <a:ext cx="2725260" cy="2261587"/>
          </a:xfrm>
          <a:prstGeom prst="rect">
            <a:avLst/>
          </a:prstGeom>
        </p:spPr>
      </p:pic>
    </p:spTree>
    <p:extLst>
      <p:ext uri="{BB962C8B-B14F-4D97-AF65-F5344CB8AC3E}">
        <p14:creationId xmlns:p14="http://schemas.microsoft.com/office/powerpoint/2010/main" val="10362087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026"/>
          <p:cNvSpPr>
            <a:spLocks noGrp="1" noChangeArrowheads="1"/>
          </p:cNvSpPr>
          <p:nvPr>
            <p:ph type="title"/>
          </p:nvPr>
        </p:nvSpPr>
        <p:spPr/>
        <p:txBody>
          <a:bodyPr>
            <a:normAutofit/>
          </a:bodyPr>
          <a:lstStyle/>
          <a:p>
            <a:pPr algn="ctr" eaLnBrk="1" hangingPunct="1"/>
            <a:r>
              <a:rPr lang="en-US" sz="5000" b="1" i="1" dirty="0" smtClean="0">
                <a:latin typeface="Avenir Medium"/>
                <a:ea typeface="ＭＳ Ｐゴシック" charset="0"/>
                <a:cs typeface="Avenir Medium"/>
              </a:rPr>
              <a:t>Texas Originals</a:t>
            </a:r>
            <a:endParaRPr lang="en-US" sz="5000" i="1" dirty="0">
              <a:latin typeface="Avenir Medium"/>
              <a:ea typeface="ＭＳ Ｐゴシック" charset="0"/>
              <a:cs typeface="Avenir Medium"/>
            </a:endParaRPr>
          </a:p>
        </p:txBody>
      </p:sp>
      <p:sp>
        <p:nvSpPr>
          <p:cNvPr id="27651" name="Rectangle 1027"/>
          <p:cNvSpPr>
            <a:spLocks noGrp="1" noChangeArrowheads="1"/>
          </p:cNvSpPr>
          <p:nvPr>
            <p:ph idx="1"/>
          </p:nvPr>
        </p:nvSpPr>
        <p:spPr>
          <a:xfrm>
            <a:off x="609600" y="1828800"/>
            <a:ext cx="8001000" cy="2895600"/>
          </a:xfrm>
        </p:spPr>
        <p:txBody>
          <a:bodyPr>
            <a:normAutofit lnSpcReduction="10000"/>
          </a:bodyPr>
          <a:lstStyle/>
          <a:p>
            <a:pPr eaLnBrk="1" hangingPunct="1"/>
            <a:r>
              <a:rPr lang="en-US" sz="2800" dirty="0" smtClean="0">
                <a:latin typeface="Avenir Next Medium"/>
                <a:ea typeface="ＭＳ Ｐゴシック" charset="0"/>
                <a:cs typeface="Avenir Next Medium"/>
                <a:hlinkClick r:id="rId7"/>
              </a:rPr>
              <a:t>http://www.texasoriginals.org</a:t>
            </a:r>
            <a:endParaRPr lang="en-US" sz="2800" dirty="0" smtClean="0">
              <a:latin typeface="Avenir Next Medium"/>
              <a:ea typeface="ＭＳ Ｐゴシック" charset="0"/>
              <a:cs typeface="Avenir Next Medium"/>
            </a:endParaRPr>
          </a:p>
          <a:p>
            <a:pPr eaLnBrk="1" hangingPunct="1"/>
            <a:r>
              <a:rPr lang="en-US" sz="2800" dirty="0" smtClean="0">
                <a:latin typeface="Avenir Next Medium"/>
                <a:ea typeface="ＭＳ Ｐゴシック" charset="0"/>
                <a:cs typeface="Avenir Next Medium"/>
              </a:rPr>
              <a:t>Radio series that profiles important Texans such as Sam Houston, Barbara Jordan, </a:t>
            </a:r>
            <a:r>
              <a:rPr lang="en-US" sz="2800" dirty="0" err="1" smtClean="0">
                <a:latin typeface="Avenir Next Medium"/>
                <a:ea typeface="ＭＳ Ｐゴシック" charset="0"/>
                <a:cs typeface="Avenir Next Medium"/>
              </a:rPr>
              <a:t>Héctor</a:t>
            </a:r>
            <a:r>
              <a:rPr lang="en-US" sz="2800" dirty="0" smtClean="0">
                <a:latin typeface="Avenir Next Medium"/>
                <a:ea typeface="ＭＳ Ｐゴシック" charset="0"/>
                <a:cs typeface="Avenir Next Medium"/>
              </a:rPr>
              <a:t> P. </a:t>
            </a:r>
            <a:r>
              <a:rPr lang="en-US" sz="2800" dirty="0" err="1" smtClean="0">
                <a:latin typeface="Avenir Next Medium"/>
                <a:ea typeface="ＭＳ Ｐゴシック" charset="0"/>
                <a:cs typeface="Avenir Next Medium"/>
              </a:rPr>
              <a:t>García</a:t>
            </a:r>
            <a:r>
              <a:rPr lang="en-US" sz="2800" dirty="0" smtClean="0">
                <a:latin typeface="Avenir Next Medium"/>
                <a:ea typeface="ＭＳ Ｐゴシック" charset="0"/>
                <a:cs typeface="Avenir Next Medium"/>
              </a:rPr>
              <a:t>, Juan Seguin</a:t>
            </a:r>
          </a:p>
          <a:p>
            <a:pPr eaLnBrk="1" hangingPunct="1"/>
            <a:r>
              <a:rPr lang="en-US" sz="2800" dirty="0" smtClean="0">
                <a:latin typeface="Avenir Next Medium"/>
                <a:ea typeface="ＭＳ Ｐゴシック" charset="0"/>
                <a:cs typeface="Avenir Next Medium"/>
              </a:rPr>
              <a:t>Episodes available online</a:t>
            </a:r>
          </a:p>
          <a:p>
            <a:pPr eaLnBrk="1" hangingPunct="1"/>
            <a:r>
              <a:rPr lang="en-US" sz="2800" dirty="0" smtClean="0">
                <a:latin typeface="Avenir Next Medium"/>
                <a:ea typeface="ＭＳ Ｐゴシック" charset="0"/>
                <a:cs typeface="Avenir Next Medium"/>
              </a:rPr>
              <a:t>Additional resources: </a:t>
            </a:r>
            <a:r>
              <a:rPr lang="en-US" sz="2800" dirty="0" smtClean="0">
                <a:latin typeface="Avenir Next Medium"/>
                <a:ea typeface="ＭＳ Ｐゴシック" charset="0"/>
                <a:cs typeface="Avenir Next Medium"/>
                <a:hlinkClick r:id="rId8"/>
              </a:rPr>
              <a:t>educator guide</a:t>
            </a:r>
            <a:endParaRPr lang="en-US" sz="2800" dirty="0" smtClean="0">
              <a:latin typeface="Avenir Next Medium"/>
              <a:ea typeface="ＭＳ Ｐゴシック" charset="0"/>
              <a:cs typeface="Avenir Next Medium"/>
            </a:endParaRPr>
          </a:p>
          <a:p>
            <a:pPr eaLnBrk="1" hangingPunct="1"/>
            <a:endParaRPr lang="en-US" sz="2800" dirty="0">
              <a:latin typeface="Avenir Next Medium"/>
              <a:ea typeface="ＭＳ Ｐゴシック" charset="0"/>
              <a:cs typeface="Avenir Next Medium"/>
            </a:endParaRPr>
          </a:p>
          <a:p>
            <a:pPr eaLnBrk="1" hangingPunct="1"/>
            <a:endParaRPr lang="en-US" sz="2800" dirty="0" smtClean="0">
              <a:latin typeface="Avenir Next Medium"/>
              <a:ea typeface="ＭＳ Ｐゴシック" charset="0"/>
              <a:cs typeface="Avenir Next Medium"/>
            </a:endParaRPr>
          </a:p>
          <a:p>
            <a:pPr eaLnBrk="1" hangingPunct="1"/>
            <a:endParaRPr lang="en-US" sz="2800" dirty="0">
              <a:latin typeface="Avenir Next Medium"/>
              <a:ea typeface="ＭＳ Ｐゴシック" charset="0"/>
              <a:cs typeface="Avenir Next Medium"/>
            </a:endParaRPr>
          </a:p>
          <a:p>
            <a:pPr marL="0" indent="0" eaLnBrk="1" hangingPunct="1">
              <a:buClr>
                <a:schemeClr val="tx1"/>
              </a:buClr>
            </a:pPr>
            <a:endParaRPr lang="en-US" sz="2800" dirty="0">
              <a:latin typeface="Avenir Next Medium"/>
              <a:ea typeface="ＭＳ Ｐゴシック" charset="0"/>
              <a:cs typeface="Avenir Next Medium"/>
            </a:endParaRPr>
          </a:p>
          <a:p>
            <a:pPr marL="0" indent="0" eaLnBrk="1" hangingPunct="1">
              <a:buFontTx/>
              <a:buNone/>
            </a:pPr>
            <a:endParaRPr lang="en-US" sz="2800" dirty="0">
              <a:latin typeface="Avenir Next Medium"/>
              <a:ea typeface="ＭＳ Ｐゴシック" charset="0"/>
              <a:cs typeface="Avenir Next Medium"/>
            </a:endParaRPr>
          </a:p>
        </p:txBody>
      </p:sp>
      <p:pic>
        <p:nvPicPr>
          <p:cNvPr id="7" name="Picture 6" descr="tx_originals_logo_htx2012logo_mastercolor_web.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15200" y="609600"/>
            <a:ext cx="1256704" cy="1261067"/>
          </a:xfrm>
          <a:prstGeom prst="rect">
            <a:avLst/>
          </a:prstGeom>
        </p:spPr>
      </p:pic>
      <p:pic>
        <p:nvPicPr>
          <p:cNvPr id="2" name="Jordan_Barbara_log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410200" y="4953000"/>
            <a:ext cx="812800" cy="812800"/>
          </a:xfrm>
          <a:prstGeom prst="rect">
            <a:avLst/>
          </a:prstGeom>
        </p:spPr>
      </p:pic>
      <p:sp>
        <p:nvSpPr>
          <p:cNvPr id="3" name="TextBox 2"/>
          <p:cNvSpPr txBox="1"/>
          <p:nvPr/>
        </p:nvSpPr>
        <p:spPr>
          <a:xfrm>
            <a:off x="2133600" y="5867400"/>
            <a:ext cx="1680719" cy="461665"/>
          </a:xfrm>
          <a:prstGeom prst="rect">
            <a:avLst/>
          </a:prstGeom>
          <a:noFill/>
        </p:spPr>
        <p:txBody>
          <a:bodyPr wrap="none" rtlCol="0">
            <a:spAutoFit/>
          </a:bodyPr>
          <a:lstStyle/>
          <a:p>
            <a:r>
              <a:rPr lang="en-US" dirty="0" smtClean="0"/>
              <a:t>Juan Seguin</a:t>
            </a:r>
            <a:endParaRPr lang="en-US" dirty="0"/>
          </a:p>
        </p:txBody>
      </p:sp>
      <p:sp>
        <p:nvSpPr>
          <p:cNvPr id="8" name="TextBox 7"/>
          <p:cNvSpPr txBox="1"/>
          <p:nvPr/>
        </p:nvSpPr>
        <p:spPr>
          <a:xfrm>
            <a:off x="4876800" y="5867400"/>
            <a:ext cx="2056122" cy="461665"/>
          </a:xfrm>
          <a:prstGeom prst="rect">
            <a:avLst/>
          </a:prstGeom>
          <a:noFill/>
        </p:spPr>
        <p:txBody>
          <a:bodyPr wrap="none" rtlCol="0">
            <a:spAutoFit/>
          </a:bodyPr>
          <a:lstStyle/>
          <a:p>
            <a:r>
              <a:rPr lang="en-US" dirty="0" smtClean="0"/>
              <a:t>Barbara Jordan</a:t>
            </a:r>
            <a:endParaRPr lang="en-US" dirty="0"/>
          </a:p>
        </p:txBody>
      </p:sp>
      <p:pic>
        <p:nvPicPr>
          <p:cNvPr id="4" name="Seguin_Juan_logo.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514600" y="4953000"/>
            <a:ext cx="812800" cy="812800"/>
          </a:xfrm>
          <a:prstGeom prst="rect">
            <a:avLst/>
          </a:prstGeom>
        </p:spPr>
      </p:pic>
    </p:spTree>
    <p:extLst>
      <p:ext uri="{BB962C8B-B14F-4D97-AF65-F5344CB8AC3E}">
        <p14:creationId xmlns:p14="http://schemas.microsoft.com/office/powerpoint/2010/main" val="94008582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0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0215"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026"/>
          <p:cNvSpPr>
            <a:spLocks noGrp="1" noChangeArrowheads="1"/>
          </p:cNvSpPr>
          <p:nvPr>
            <p:ph type="title"/>
          </p:nvPr>
        </p:nvSpPr>
        <p:spPr/>
        <p:txBody>
          <a:bodyPr>
            <a:normAutofit/>
          </a:bodyPr>
          <a:lstStyle/>
          <a:p>
            <a:pPr algn="ctr" eaLnBrk="1" hangingPunct="1"/>
            <a:r>
              <a:rPr lang="en-US" sz="5000" dirty="0" smtClean="0">
                <a:latin typeface="Avenir Medium"/>
                <a:ea typeface="ＭＳ Ｐゴシック" charset="0"/>
                <a:cs typeface="Avenir Medium"/>
              </a:rPr>
              <a:t>A President’s Vision</a:t>
            </a:r>
            <a:endParaRPr lang="en-US" sz="5000" dirty="0">
              <a:latin typeface="Avenir Medium"/>
              <a:ea typeface="ＭＳ Ｐゴシック" charset="0"/>
              <a:cs typeface="Avenir Medium"/>
            </a:endParaRPr>
          </a:p>
        </p:txBody>
      </p:sp>
      <p:sp>
        <p:nvSpPr>
          <p:cNvPr id="27651" name="Rectangle 1027"/>
          <p:cNvSpPr>
            <a:spLocks noGrp="1" noChangeArrowheads="1"/>
          </p:cNvSpPr>
          <p:nvPr>
            <p:ph idx="1"/>
          </p:nvPr>
        </p:nvSpPr>
        <p:spPr>
          <a:xfrm>
            <a:off x="1295400" y="5791200"/>
            <a:ext cx="5867400" cy="609600"/>
          </a:xfrm>
        </p:spPr>
        <p:txBody>
          <a:bodyPr/>
          <a:lstStyle/>
          <a:p>
            <a:pPr marL="0" indent="0" eaLnBrk="1" hangingPunct="1">
              <a:buNone/>
            </a:pPr>
            <a:r>
              <a:rPr lang="en-US" sz="2800" dirty="0" smtClean="0">
                <a:latin typeface="Avenir Next Medium"/>
                <a:ea typeface="ＭＳ Ｐゴシック" charset="0"/>
                <a:cs typeface="Avenir Next Medium"/>
                <a:hlinkClick r:id="rId3"/>
              </a:rPr>
              <a:t>http://www.presidentsvision.org</a:t>
            </a:r>
            <a:endParaRPr lang="en-US" sz="2800" dirty="0" smtClean="0">
              <a:latin typeface="Avenir Next Medium"/>
              <a:ea typeface="ＭＳ Ｐゴシック" charset="0"/>
              <a:cs typeface="Avenir Next Medium"/>
            </a:endParaRPr>
          </a:p>
          <a:p>
            <a:pPr marL="0" indent="0" eaLnBrk="1" hangingPunct="1">
              <a:buClr>
                <a:schemeClr val="tx1"/>
              </a:buClr>
            </a:pPr>
            <a:endParaRPr lang="en-US" sz="2800" dirty="0">
              <a:latin typeface="Avenir Next Medium"/>
              <a:ea typeface="ＭＳ Ｐゴシック" charset="0"/>
              <a:cs typeface="Avenir Next Medium"/>
            </a:endParaRPr>
          </a:p>
          <a:p>
            <a:pPr marL="0" indent="0" eaLnBrk="1" hangingPunct="1">
              <a:buFontTx/>
              <a:buNone/>
            </a:pPr>
            <a:endParaRPr lang="en-US" sz="2800" dirty="0">
              <a:latin typeface="Avenir Next Medium"/>
              <a:ea typeface="ＭＳ Ｐゴシック" charset="0"/>
              <a:cs typeface="Avenir Next Medium"/>
            </a:endParaRPr>
          </a:p>
        </p:txBody>
      </p:sp>
      <p:pic>
        <p:nvPicPr>
          <p:cNvPr id="2" name="Picture 1" descr="**Roosevelt_F_poster.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2362200"/>
            <a:ext cx="2026508" cy="3124200"/>
          </a:xfrm>
          <a:prstGeom prst="rect">
            <a:avLst/>
          </a:prstGeom>
        </p:spPr>
      </p:pic>
      <p:pic>
        <p:nvPicPr>
          <p:cNvPr id="3" name="Picture 2" descr="**Washington_poster.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1905000"/>
            <a:ext cx="2026508" cy="3124200"/>
          </a:xfrm>
          <a:prstGeom prst="rect">
            <a:avLst/>
          </a:prstGeom>
        </p:spPr>
      </p:pic>
      <p:sp>
        <p:nvSpPr>
          <p:cNvPr id="5" name="TextBox 4"/>
          <p:cNvSpPr txBox="1"/>
          <p:nvPr/>
        </p:nvSpPr>
        <p:spPr>
          <a:xfrm>
            <a:off x="381000" y="1676400"/>
            <a:ext cx="4114800" cy="4247317"/>
          </a:xfrm>
          <a:prstGeom prst="rect">
            <a:avLst/>
          </a:prstGeom>
          <a:noFill/>
        </p:spPr>
        <p:txBody>
          <a:bodyPr wrap="square" rtlCol="0">
            <a:spAutoFit/>
          </a:bodyPr>
          <a:lstStyle/>
          <a:p>
            <a:pPr marL="342900" indent="-342900" eaLnBrk="1" hangingPunct="1">
              <a:buFont typeface="Arial"/>
              <a:buChar char="•"/>
            </a:pPr>
            <a:r>
              <a:rPr lang="en-US" dirty="0">
                <a:latin typeface="Avenir Next Medium"/>
                <a:cs typeface="Avenir Next Medium"/>
              </a:rPr>
              <a:t>Poster </a:t>
            </a:r>
            <a:r>
              <a:rPr lang="en-US" dirty="0" smtClean="0">
                <a:latin typeface="Avenir Next Medium"/>
                <a:cs typeface="Avenir Next Medium"/>
              </a:rPr>
              <a:t>series that examines the aspirations of 7 U.S. Presidents:</a:t>
            </a:r>
          </a:p>
          <a:p>
            <a:pPr marL="800100" lvl="1" indent="-342900" eaLnBrk="1" hangingPunct="1">
              <a:buFont typeface="Arial"/>
              <a:buChar char="•"/>
            </a:pPr>
            <a:r>
              <a:rPr lang="en-US" sz="1800" dirty="0" smtClean="0">
                <a:latin typeface="Avenir Next Medium"/>
                <a:cs typeface="Avenir Next Medium"/>
              </a:rPr>
              <a:t>Washington</a:t>
            </a:r>
          </a:p>
          <a:p>
            <a:pPr marL="800100" lvl="1" indent="-342900" eaLnBrk="1" hangingPunct="1">
              <a:buFont typeface="Arial"/>
              <a:buChar char="•"/>
            </a:pPr>
            <a:r>
              <a:rPr lang="en-US" sz="1800" dirty="0" smtClean="0">
                <a:latin typeface="Avenir Next Medium"/>
                <a:cs typeface="Avenir Next Medium"/>
              </a:rPr>
              <a:t>Jefferson</a:t>
            </a:r>
          </a:p>
          <a:p>
            <a:pPr marL="800100" lvl="1" indent="-342900" eaLnBrk="1" hangingPunct="1">
              <a:buFont typeface="Arial"/>
              <a:buChar char="•"/>
            </a:pPr>
            <a:r>
              <a:rPr lang="en-US" sz="1800" dirty="0" smtClean="0">
                <a:latin typeface="Avenir Next Medium"/>
                <a:cs typeface="Avenir Next Medium"/>
              </a:rPr>
              <a:t>Lincoln</a:t>
            </a:r>
          </a:p>
          <a:p>
            <a:pPr marL="800100" lvl="1" indent="-342900" eaLnBrk="1" hangingPunct="1">
              <a:buFont typeface="Arial"/>
              <a:buChar char="•"/>
            </a:pPr>
            <a:r>
              <a:rPr lang="en-US" sz="1800" dirty="0" smtClean="0">
                <a:latin typeface="Avenir Next Medium"/>
                <a:cs typeface="Avenir Next Medium"/>
              </a:rPr>
              <a:t>Teddy Roosevelt</a:t>
            </a:r>
          </a:p>
          <a:p>
            <a:pPr marL="800100" lvl="1" indent="-342900" eaLnBrk="1" hangingPunct="1">
              <a:buFont typeface="Arial"/>
              <a:buChar char="•"/>
            </a:pPr>
            <a:r>
              <a:rPr lang="en-US" sz="1800" dirty="0" smtClean="0">
                <a:latin typeface="Avenir Next Medium"/>
                <a:cs typeface="Avenir Next Medium"/>
              </a:rPr>
              <a:t>FDR</a:t>
            </a:r>
          </a:p>
          <a:p>
            <a:pPr marL="800100" lvl="1" indent="-342900" eaLnBrk="1" hangingPunct="1">
              <a:buFont typeface="Arial"/>
              <a:buChar char="•"/>
            </a:pPr>
            <a:r>
              <a:rPr lang="en-US" sz="1800" dirty="0" smtClean="0">
                <a:latin typeface="Avenir Next Medium"/>
                <a:cs typeface="Avenir Next Medium"/>
              </a:rPr>
              <a:t>LBJ</a:t>
            </a:r>
          </a:p>
          <a:p>
            <a:pPr marL="800100" lvl="1" indent="-342900" eaLnBrk="1" hangingPunct="1">
              <a:buFont typeface="Arial"/>
              <a:buChar char="•"/>
            </a:pPr>
            <a:r>
              <a:rPr lang="en-US" sz="1800" dirty="0" smtClean="0">
                <a:latin typeface="Avenir Next Medium"/>
                <a:cs typeface="Avenir Next Medium"/>
              </a:rPr>
              <a:t>Reagan</a:t>
            </a:r>
          </a:p>
          <a:p>
            <a:pPr marL="342900" indent="-342900" eaLnBrk="1" hangingPunct="1">
              <a:buFont typeface="Arial"/>
              <a:buChar char="•"/>
            </a:pPr>
            <a:r>
              <a:rPr lang="en-US" dirty="0" smtClean="0">
                <a:latin typeface="Avenir Next Medium"/>
                <a:cs typeface="Avenir Next Medium"/>
              </a:rPr>
              <a:t>Online </a:t>
            </a:r>
            <a:r>
              <a:rPr lang="en-US" dirty="0" smtClean="0">
                <a:latin typeface="Avenir Next Medium"/>
                <a:cs typeface="Avenir Next Medium"/>
                <a:hlinkClick r:id="rId6"/>
              </a:rPr>
              <a:t>teacher guide</a:t>
            </a:r>
            <a:endParaRPr lang="en-US" dirty="0" smtClean="0">
              <a:latin typeface="Avenir Next Medium"/>
              <a:cs typeface="Avenir Next Medium"/>
            </a:endParaRPr>
          </a:p>
          <a:p>
            <a:pPr marL="342900" indent="-342900" eaLnBrk="1" hangingPunct="1">
              <a:buFont typeface="Arial"/>
              <a:buChar char="•"/>
            </a:pPr>
            <a:r>
              <a:rPr lang="en-US" dirty="0" smtClean="0">
                <a:latin typeface="Avenir Next Medium"/>
                <a:cs typeface="Avenir Next Medium"/>
              </a:rPr>
              <a:t>Curriculum materials</a:t>
            </a:r>
            <a:endParaRPr lang="en-US" dirty="0">
              <a:latin typeface="Avenir Next Medium"/>
              <a:cs typeface="Avenir Next Medium"/>
            </a:endParaRPr>
          </a:p>
          <a:p>
            <a:endParaRPr lang="en-US" dirty="0"/>
          </a:p>
        </p:txBody>
      </p:sp>
    </p:spTree>
    <p:extLst>
      <p:ext uri="{BB962C8B-B14F-4D97-AF65-F5344CB8AC3E}">
        <p14:creationId xmlns:p14="http://schemas.microsoft.com/office/powerpoint/2010/main" val="9828403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026"/>
          <p:cNvSpPr>
            <a:spLocks noGrp="1" noChangeArrowheads="1"/>
          </p:cNvSpPr>
          <p:nvPr>
            <p:ph type="title"/>
          </p:nvPr>
        </p:nvSpPr>
        <p:spPr/>
        <p:txBody>
          <a:bodyPr>
            <a:normAutofit/>
          </a:bodyPr>
          <a:lstStyle/>
          <a:p>
            <a:pPr algn="ctr" eaLnBrk="1" hangingPunct="1"/>
            <a:r>
              <a:rPr lang="en-US" sz="5000" dirty="0" smtClean="0">
                <a:latin typeface="Avenir Medium"/>
                <a:ea typeface="ＭＳ Ｐゴシック" charset="0"/>
                <a:cs typeface="Avenir Medium"/>
              </a:rPr>
              <a:t>Mentoring</a:t>
            </a:r>
            <a:endParaRPr lang="en-US" sz="5000" dirty="0">
              <a:latin typeface="Avenir Medium"/>
              <a:ea typeface="ＭＳ Ｐゴシック" charset="0"/>
              <a:cs typeface="Avenir Medium"/>
            </a:endParaRPr>
          </a:p>
        </p:txBody>
      </p:sp>
      <p:sp>
        <p:nvSpPr>
          <p:cNvPr id="27651" name="Rectangle 1027"/>
          <p:cNvSpPr>
            <a:spLocks noGrp="1" noChangeArrowheads="1"/>
          </p:cNvSpPr>
          <p:nvPr>
            <p:ph idx="1"/>
          </p:nvPr>
        </p:nvSpPr>
        <p:spPr>
          <a:xfrm>
            <a:off x="1295400" y="5791200"/>
            <a:ext cx="5867400" cy="609600"/>
          </a:xfrm>
        </p:spPr>
        <p:txBody>
          <a:bodyPr/>
          <a:lstStyle/>
          <a:p>
            <a:pPr marL="0" indent="0" eaLnBrk="1" hangingPunct="1">
              <a:buClr>
                <a:schemeClr val="tx1"/>
              </a:buClr>
              <a:buNone/>
            </a:pPr>
            <a:endParaRPr lang="en-US" sz="2800" dirty="0">
              <a:latin typeface="Avenir Next Medium"/>
              <a:ea typeface="ＭＳ Ｐゴシック" charset="0"/>
              <a:cs typeface="Avenir Next Medium"/>
            </a:endParaRPr>
          </a:p>
          <a:p>
            <a:pPr marL="0" indent="0" eaLnBrk="1" hangingPunct="1">
              <a:buFontTx/>
              <a:buNone/>
            </a:pPr>
            <a:endParaRPr lang="en-US" sz="2800" dirty="0">
              <a:latin typeface="Avenir Next Medium"/>
              <a:ea typeface="ＭＳ Ｐゴシック" charset="0"/>
              <a:cs typeface="Avenir Next Medium"/>
            </a:endParaRPr>
          </a:p>
        </p:txBody>
      </p:sp>
      <p:sp>
        <p:nvSpPr>
          <p:cNvPr id="5" name="TextBox 4"/>
          <p:cNvSpPr txBox="1"/>
          <p:nvPr/>
        </p:nvSpPr>
        <p:spPr>
          <a:xfrm>
            <a:off x="381000" y="1676400"/>
            <a:ext cx="8153400" cy="4154983"/>
          </a:xfrm>
          <a:prstGeom prst="rect">
            <a:avLst/>
          </a:prstGeom>
          <a:noFill/>
        </p:spPr>
        <p:txBody>
          <a:bodyPr wrap="square" rtlCol="0">
            <a:spAutoFit/>
          </a:bodyPr>
          <a:lstStyle/>
          <a:p>
            <a:r>
              <a:rPr lang="en-US" dirty="0">
                <a:latin typeface="Avenir Next Medium"/>
                <a:cs typeface="Avenir Next Medium"/>
              </a:rPr>
              <a:t>The Humanities Texas mentoring program extends the training and support we provide to early-career teachers of social studies and language arts. Our mentor in CCISD is available to:</a:t>
            </a:r>
          </a:p>
          <a:p>
            <a:pPr marL="342900" indent="-342900">
              <a:buFont typeface="Arial"/>
              <a:buChar char="•"/>
            </a:pPr>
            <a:r>
              <a:rPr lang="en-US" dirty="0">
                <a:latin typeface="Avenir Next Medium"/>
                <a:cs typeface="Avenir Next Medium"/>
              </a:rPr>
              <a:t>observe implementation of content and materials provided by Humanities Texas.</a:t>
            </a:r>
          </a:p>
          <a:p>
            <a:pPr marL="342900" indent="-342900">
              <a:buFont typeface="Arial"/>
              <a:buChar char="•"/>
            </a:pPr>
            <a:r>
              <a:rPr lang="en-US" dirty="0">
                <a:latin typeface="Avenir Next Medium"/>
                <a:cs typeface="Avenir Next Medium"/>
              </a:rPr>
              <a:t>offer structured, constructive feedback on content and professional skills.</a:t>
            </a:r>
          </a:p>
          <a:p>
            <a:pPr marL="342900" indent="-342900">
              <a:buFont typeface="Arial"/>
              <a:buChar char="•"/>
            </a:pPr>
            <a:r>
              <a:rPr lang="en-US" dirty="0">
                <a:latin typeface="Avenir Next Medium"/>
                <a:cs typeface="Avenir Next Medium"/>
              </a:rPr>
              <a:t>connect with content resources and assist in the development of lessons that promote student mastery of state standards and college readiness.</a:t>
            </a:r>
          </a:p>
        </p:txBody>
      </p:sp>
    </p:spTree>
    <p:extLst>
      <p:ext uri="{BB962C8B-B14F-4D97-AF65-F5344CB8AC3E}">
        <p14:creationId xmlns:p14="http://schemas.microsoft.com/office/powerpoint/2010/main" val="10301054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026"/>
          <p:cNvSpPr>
            <a:spLocks noGrp="1" noChangeArrowheads="1"/>
          </p:cNvSpPr>
          <p:nvPr>
            <p:ph type="title"/>
          </p:nvPr>
        </p:nvSpPr>
        <p:spPr/>
        <p:txBody>
          <a:bodyPr>
            <a:normAutofit/>
          </a:bodyPr>
          <a:lstStyle/>
          <a:p>
            <a:pPr algn="ctr"/>
            <a:r>
              <a:rPr lang="en-US" sz="5000" dirty="0" smtClean="0">
                <a:latin typeface="Avenir Medium"/>
                <a:ea typeface="ＭＳ Ｐゴシック" charset="0"/>
                <a:cs typeface="Avenir Medium"/>
              </a:rPr>
              <a:t>Traveling Exhibitions</a:t>
            </a:r>
            <a:endParaRPr lang="en-US" sz="5000" i="1" dirty="0">
              <a:latin typeface="Bookman Old Style" charset="0"/>
              <a:ea typeface="ＭＳ Ｐゴシック" charset="0"/>
              <a:cs typeface="ＭＳ Ｐゴシック" charset="0"/>
            </a:endParaRPr>
          </a:p>
        </p:txBody>
      </p:sp>
      <p:sp>
        <p:nvSpPr>
          <p:cNvPr id="27651" name="Rectangle 1027"/>
          <p:cNvSpPr>
            <a:spLocks noGrp="1" noChangeArrowheads="1"/>
          </p:cNvSpPr>
          <p:nvPr>
            <p:ph idx="1"/>
          </p:nvPr>
        </p:nvSpPr>
        <p:spPr>
          <a:xfrm>
            <a:off x="685800" y="1371600"/>
            <a:ext cx="8001000" cy="4572000"/>
          </a:xfrm>
        </p:spPr>
        <p:txBody>
          <a:bodyPr/>
          <a:lstStyle/>
          <a:p>
            <a:pPr marL="0" indent="0" algn="ctr" eaLnBrk="1" hangingPunct="1">
              <a:buNone/>
            </a:pPr>
            <a:r>
              <a:rPr lang="en-US" sz="2800" dirty="0">
                <a:latin typeface="Avenir Next Medium"/>
                <a:ea typeface="ＭＳ Ｐゴシック" charset="0"/>
                <a:cs typeface="Avenir Next Medium"/>
                <a:hlinkClick r:id="rId3"/>
              </a:rPr>
              <a:t>http://www.humanitiestexas.org/</a:t>
            </a:r>
            <a:r>
              <a:rPr lang="en-US" sz="2800" dirty="0" smtClean="0">
                <a:latin typeface="Avenir Next Medium"/>
                <a:ea typeface="ＭＳ Ｐゴシック" charset="0"/>
                <a:cs typeface="Avenir Next Medium"/>
                <a:hlinkClick r:id="rId3"/>
              </a:rPr>
              <a:t>exhibitions</a:t>
            </a:r>
            <a:endParaRPr lang="en-US" sz="2800" dirty="0" smtClean="0">
              <a:latin typeface="Avenir Next Medium"/>
              <a:ea typeface="ＭＳ Ｐゴシック" charset="0"/>
              <a:cs typeface="Avenir Next Medium"/>
            </a:endParaRPr>
          </a:p>
          <a:p>
            <a:pPr marL="0" indent="0" algn="ctr" eaLnBrk="1" hangingPunct="1">
              <a:buNone/>
            </a:pPr>
            <a:endParaRPr lang="en-US" sz="2800" dirty="0" smtClean="0">
              <a:latin typeface="Avenir Next Medium"/>
              <a:ea typeface="ＭＳ Ｐゴシック" charset="0"/>
              <a:cs typeface="Avenir Next Medium"/>
            </a:endParaRPr>
          </a:p>
          <a:p>
            <a:pPr marL="0" indent="0" algn="ctr" eaLnBrk="1" hangingPunct="1">
              <a:buNone/>
            </a:pPr>
            <a:endParaRPr lang="en-US" sz="2800" dirty="0" smtClean="0">
              <a:latin typeface="Avenir Next Medium"/>
              <a:ea typeface="ＭＳ Ｐゴシック" charset="0"/>
              <a:cs typeface="Avenir Next Medium"/>
            </a:endParaRPr>
          </a:p>
          <a:p>
            <a:pPr marL="0" indent="0" algn="ctr" eaLnBrk="1" hangingPunct="1">
              <a:buNone/>
            </a:pPr>
            <a:endParaRPr lang="en-US" sz="2800" dirty="0">
              <a:latin typeface="Avenir Next Medium"/>
              <a:ea typeface="ＭＳ Ｐゴシック" charset="0"/>
              <a:cs typeface="Avenir Next Medium"/>
            </a:endParaRPr>
          </a:p>
          <a:p>
            <a:pPr marL="0" indent="0" algn="ctr" eaLnBrk="1" hangingPunct="1">
              <a:buClr>
                <a:schemeClr val="tx1"/>
              </a:buClr>
              <a:buNone/>
            </a:pPr>
            <a:endParaRPr lang="en-US" sz="2800" dirty="0">
              <a:latin typeface="Avenir Next Medium"/>
              <a:ea typeface="ＭＳ Ｐゴシック" charset="0"/>
              <a:cs typeface="Avenir Next Medium"/>
            </a:endParaRPr>
          </a:p>
          <a:p>
            <a:pPr marL="0" indent="0" algn="ctr">
              <a:buNone/>
            </a:pPr>
            <a:endParaRPr lang="en-US" sz="2800" dirty="0">
              <a:latin typeface="Avenir Next Medium"/>
              <a:ea typeface="ＭＳ Ｐゴシック" charset="0"/>
              <a:cs typeface="Avenir Next Medium"/>
            </a:endParaRPr>
          </a:p>
        </p:txBody>
      </p:sp>
      <p:pic>
        <p:nvPicPr>
          <p:cNvPr id="2" name="Picture 1" descr="Screen Shot 2017-08-10 at 2.35.0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981200"/>
            <a:ext cx="4343400" cy="4678698"/>
          </a:xfrm>
          <a:prstGeom prst="rect">
            <a:avLst/>
          </a:prstGeom>
        </p:spPr>
      </p:pic>
      <p:pic>
        <p:nvPicPr>
          <p:cNvPr id="5" name="Picture 4" descr="exhibitions_heath_featureli.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105400" y="1981200"/>
            <a:ext cx="3100934" cy="2161709"/>
          </a:xfrm>
          <a:prstGeom prst="rect">
            <a:avLst/>
          </a:prstGeom>
        </p:spPr>
      </p:pic>
      <p:pic>
        <p:nvPicPr>
          <p:cNvPr id="4" name="Picture 3" descr="p.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5200" y="4343400"/>
            <a:ext cx="1643053" cy="2401824"/>
          </a:xfrm>
          <a:prstGeom prst="rect">
            <a:avLst/>
          </a:prstGeom>
        </p:spPr>
      </p:pic>
      <p:pic>
        <p:nvPicPr>
          <p:cNvPr id="6" name="Picture 5" descr="p.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8200" y="4495800"/>
            <a:ext cx="2540000" cy="1905000"/>
          </a:xfrm>
          <a:prstGeom prst="rect">
            <a:avLst/>
          </a:prstGeom>
        </p:spPr>
      </p:pic>
    </p:spTree>
    <p:extLst>
      <p:ext uri="{BB962C8B-B14F-4D97-AF65-F5344CB8AC3E}">
        <p14:creationId xmlns:p14="http://schemas.microsoft.com/office/powerpoint/2010/main" val="17763764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000" dirty="0" smtClean="0">
                <a:latin typeface="Avenir Medium"/>
                <a:ea typeface="ＭＳ Ｐゴシック" charset="0"/>
                <a:cs typeface="Avenir Medium"/>
              </a:rPr>
              <a:t>Mini-Grants</a:t>
            </a:r>
            <a:endParaRPr lang="en-US" sz="5000" dirty="0"/>
          </a:p>
        </p:txBody>
      </p:sp>
      <p:sp>
        <p:nvSpPr>
          <p:cNvPr id="3" name="Content Placeholder 2"/>
          <p:cNvSpPr>
            <a:spLocks noGrp="1"/>
          </p:cNvSpPr>
          <p:nvPr>
            <p:ph idx="1"/>
          </p:nvPr>
        </p:nvSpPr>
        <p:spPr>
          <a:xfrm>
            <a:off x="457200" y="1447800"/>
            <a:ext cx="8229600" cy="4876800"/>
          </a:xfrm>
        </p:spPr>
        <p:txBody>
          <a:bodyPr/>
          <a:lstStyle/>
          <a:p>
            <a:pPr marL="0" indent="0" algn="ctr">
              <a:buNone/>
            </a:pPr>
            <a:r>
              <a:rPr lang="en-US" dirty="0">
                <a:latin typeface="Avenir Next Medium"/>
                <a:cs typeface="Avenir Next Medium"/>
                <a:hlinkClick r:id="rId3"/>
              </a:rPr>
              <a:t>http://www.humanitiestexas.org/</a:t>
            </a:r>
            <a:r>
              <a:rPr lang="en-US" dirty="0" smtClean="0">
                <a:latin typeface="Avenir Next Medium"/>
                <a:cs typeface="Avenir Next Medium"/>
                <a:hlinkClick r:id="rId3"/>
              </a:rPr>
              <a:t>grants</a:t>
            </a:r>
            <a:endParaRPr lang="en-US" dirty="0" smtClean="0">
              <a:latin typeface="Avenir Next Medium"/>
              <a:cs typeface="Avenir Next Medium"/>
            </a:endParaRPr>
          </a:p>
          <a:p>
            <a:pPr marL="0" indent="0" algn="ctr">
              <a:buNone/>
            </a:pPr>
            <a:endParaRPr lang="en-US" dirty="0">
              <a:latin typeface="Avenir Next Medium"/>
              <a:cs typeface="Avenir Next Medium"/>
            </a:endParaRPr>
          </a:p>
        </p:txBody>
      </p:sp>
      <p:pic>
        <p:nvPicPr>
          <p:cNvPr id="4" name="Picture 3" descr="Screen Shot 2017-08-10 at 2.36.5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2613" y="2057400"/>
            <a:ext cx="4778774" cy="4572000"/>
          </a:xfrm>
          <a:prstGeom prst="rect">
            <a:avLst/>
          </a:prstGeom>
        </p:spPr>
      </p:pic>
    </p:spTree>
    <p:extLst>
      <p:ext uri="{BB962C8B-B14F-4D97-AF65-F5344CB8AC3E}">
        <p14:creationId xmlns:p14="http://schemas.microsoft.com/office/powerpoint/2010/main" val="30952507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026"/>
          <p:cNvSpPr>
            <a:spLocks noGrp="1" noChangeArrowheads="1"/>
          </p:cNvSpPr>
          <p:nvPr>
            <p:ph type="title"/>
          </p:nvPr>
        </p:nvSpPr>
        <p:spPr/>
        <p:txBody>
          <a:bodyPr>
            <a:normAutofit/>
          </a:bodyPr>
          <a:lstStyle/>
          <a:p>
            <a:pPr algn="ctr"/>
            <a:r>
              <a:rPr lang="en-US" sz="5000" dirty="0" smtClean="0">
                <a:latin typeface="Avenir Medium"/>
                <a:ea typeface="ＭＳ Ｐゴシック" charset="0"/>
                <a:cs typeface="Avenir Medium"/>
              </a:rPr>
              <a:t>Humanities Texas Website</a:t>
            </a:r>
            <a:endParaRPr lang="en-US" sz="5000" i="1" dirty="0">
              <a:latin typeface="Bookman Old Style" charset="0"/>
              <a:ea typeface="ＭＳ Ｐゴシック" charset="0"/>
              <a:cs typeface="ＭＳ Ｐゴシック" charset="0"/>
            </a:endParaRPr>
          </a:p>
        </p:txBody>
      </p:sp>
      <p:sp>
        <p:nvSpPr>
          <p:cNvPr id="27651" name="Rectangle 1027"/>
          <p:cNvSpPr>
            <a:spLocks noGrp="1" noChangeArrowheads="1"/>
          </p:cNvSpPr>
          <p:nvPr>
            <p:ph idx="1"/>
          </p:nvPr>
        </p:nvSpPr>
        <p:spPr>
          <a:xfrm>
            <a:off x="685800" y="1524000"/>
            <a:ext cx="8001000" cy="4724400"/>
          </a:xfrm>
        </p:spPr>
        <p:txBody>
          <a:bodyPr>
            <a:normAutofit/>
          </a:bodyPr>
          <a:lstStyle/>
          <a:p>
            <a:r>
              <a:rPr lang="en-US" sz="2800" dirty="0" smtClean="0">
                <a:latin typeface="Avenir Next Medium"/>
                <a:ea typeface="ＭＳ Ｐゴシック" charset="0"/>
                <a:cs typeface="Avenir Next Medium"/>
              </a:rPr>
              <a:t>Digital </a:t>
            </a:r>
            <a:r>
              <a:rPr lang="en-US" sz="2800" dirty="0">
                <a:latin typeface="Avenir Next Medium"/>
                <a:ea typeface="ＭＳ Ｐゴシック" charset="0"/>
                <a:cs typeface="Avenir Next Medium"/>
              </a:rPr>
              <a:t>Repository: </a:t>
            </a:r>
            <a:r>
              <a:rPr lang="en-US" sz="2800" dirty="0">
                <a:latin typeface="Avenir Next Medium"/>
                <a:ea typeface="ＭＳ Ｐゴシック" charset="0"/>
                <a:cs typeface="Avenir Next Medium"/>
                <a:hlinkClick r:id="rId3"/>
              </a:rPr>
              <a:t>http://www.humanitiestexas.org/archives/digital-</a:t>
            </a:r>
            <a:r>
              <a:rPr lang="en-US" sz="2800" dirty="0" smtClean="0">
                <a:latin typeface="Avenir Next Medium"/>
                <a:ea typeface="ＭＳ Ｐゴシック" charset="0"/>
                <a:cs typeface="Avenir Next Medium"/>
                <a:hlinkClick r:id="rId3"/>
              </a:rPr>
              <a:t>repository</a:t>
            </a:r>
            <a:endParaRPr lang="en-US" sz="2800" dirty="0">
              <a:latin typeface="Avenir Next Medium"/>
              <a:ea typeface="ＭＳ Ｐゴシック" charset="0"/>
              <a:cs typeface="Avenir Next Medium"/>
            </a:endParaRPr>
          </a:p>
          <a:p>
            <a:r>
              <a:rPr lang="en-US" dirty="0" smtClean="0">
                <a:latin typeface="Avenir Next Medium"/>
                <a:ea typeface="ＭＳ Ｐゴシック" charset="0"/>
                <a:cs typeface="Avenir Next Medium"/>
              </a:rPr>
              <a:t>Videos of faculty lectures from past teacher programs</a:t>
            </a:r>
          </a:p>
          <a:p>
            <a:r>
              <a:rPr lang="en-US" dirty="0" smtClean="0">
                <a:latin typeface="Avenir Next Medium"/>
                <a:ea typeface="ＭＳ Ｐゴシック" charset="0"/>
                <a:cs typeface="Avenir Next Medium"/>
              </a:rPr>
              <a:t>All episodes of </a:t>
            </a:r>
            <a:r>
              <a:rPr lang="en-US" i="1" dirty="0" smtClean="0">
                <a:latin typeface="Avenir Next Medium"/>
                <a:ea typeface="ＭＳ Ｐゴシック" charset="0"/>
                <a:cs typeface="Avenir Next Medium"/>
              </a:rPr>
              <a:t>Texas Originals</a:t>
            </a:r>
          </a:p>
          <a:p>
            <a:r>
              <a:rPr lang="en-US" dirty="0" smtClean="0">
                <a:latin typeface="Avenir Next Medium"/>
                <a:ea typeface="ＭＳ Ｐゴシック" charset="0"/>
                <a:cs typeface="Avenir Next Medium"/>
              </a:rPr>
              <a:t>All President’s Vision posters and worksheets</a:t>
            </a:r>
          </a:p>
          <a:p>
            <a:r>
              <a:rPr lang="en-US" dirty="0" smtClean="0">
                <a:latin typeface="Avenir Next Medium"/>
                <a:ea typeface="ＭＳ Ｐゴシック" charset="0"/>
                <a:cs typeface="Avenir Next Medium"/>
              </a:rPr>
              <a:t>All info about awards, grants, exhibitions</a:t>
            </a:r>
          </a:p>
          <a:p>
            <a:pPr eaLnBrk="1" hangingPunct="1"/>
            <a:r>
              <a:rPr lang="en-US" sz="2800" dirty="0" smtClean="0">
                <a:latin typeface="Avenir Next Medium"/>
                <a:ea typeface="ＭＳ Ｐゴシック" charset="0"/>
                <a:cs typeface="Avenir Next Medium"/>
              </a:rPr>
              <a:t>Resource guides:</a:t>
            </a:r>
          </a:p>
          <a:p>
            <a:pPr marL="0" indent="0">
              <a:buNone/>
            </a:pPr>
            <a:r>
              <a:rPr lang="en-US" sz="2800" dirty="0" smtClean="0">
                <a:latin typeface="Avenir Next Medium"/>
                <a:ea typeface="ＭＳ Ｐゴシック" charset="0"/>
                <a:cs typeface="Avenir Next Medium"/>
                <a:hlinkClick r:id="rId4"/>
              </a:rPr>
              <a:t>http://www.humanitiestexas.org/education/online-resources</a:t>
            </a:r>
            <a:endParaRPr lang="en-US" sz="2800" dirty="0" smtClean="0">
              <a:latin typeface="Avenir Next Medium"/>
              <a:ea typeface="ＭＳ Ｐゴシック" charset="0"/>
              <a:cs typeface="Avenir Next Medium"/>
            </a:endParaRPr>
          </a:p>
          <a:p>
            <a:endParaRPr lang="en-US" sz="2800" dirty="0" smtClean="0">
              <a:latin typeface="Avenir Next Medium"/>
              <a:ea typeface="ＭＳ Ｐゴシック" charset="0"/>
              <a:cs typeface="Avenir Next Medium"/>
            </a:endParaRPr>
          </a:p>
          <a:p>
            <a:pPr eaLnBrk="1" hangingPunct="1"/>
            <a:endParaRPr lang="en-US" sz="2800" dirty="0">
              <a:latin typeface="Avenir Next Medium"/>
              <a:ea typeface="ＭＳ Ｐゴシック" charset="0"/>
              <a:cs typeface="Avenir Next Medium"/>
            </a:endParaRPr>
          </a:p>
          <a:p>
            <a:pPr eaLnBrk="1" hangingPunct="1"/>
            <a:endParaRPr lang="en-US" sz="2800" dirty="0" smtClean="0">
              <a:latin typeface="Avenir Next Medium"/>
              <a:ea typeface="ＭＳ Ｐゴシック" charset="0"/>
              <a:cs typeface="Avenir Next Medium"/>
            </a:endParaRPr>
          </a:p>
          <a:p>
            <a:pPr eaLnBrk="1" hangingPunct="1"/>
            <a:endParaRPr lang="en-US" sz="2800" dirty="0">
              <a:latin typeface="Avenir Next Medium"/>
              <a:ea typeface="ＭＳ Ｐゴシック" charset="0"/>
              <a:cs typeface="Avenir Next Medium"/>
            </a:endParaRPr>
          </a:p>
          <a:p>
            <a:pPr marL="0" indent="0" eaLnBrk="1" hangingPunct="1">
              <a:buClr>
                <a:schemeClr val="tx1"/>
              </a:buClr>
            </a:pPr>
            <a:endParaRPr lang="en-US" sz="2800" dirty="0">
              <a:latin typeface="Avenir Next Medium"/>
              <a:ea typeface="ＭＳ Ｐゴシック" charset="0"/>
              <a:cs typeface="Avenir Next Medium"/>
            </a:endParaRPr>
          </a:p>
          <a:p>
            <a:pPr marL="0" indent="0" eaLnBrk="1" hangingPunct="1">
              <a:buFontTx/>
              <a:buNone/>
            </a:pPr>
            <a:endParaRPr lang="en-US" sz="2800" dirty="0">
              <a:latin typeface="Avenir Next Medium"/>
              <a:ea typeface="ＭＳ Ｐゴシック" charset="0"/>
              <a:cs typeface="Avenir Next Medium"/>
            </a:endParaRPr>
          </a:p>
        </p:txBody>
      </p:sp>
    </p:spTree>
    <p:extLst>
      <p:ext uri="{BB962C8B-B14F-4D97-AF65-F5344CB8AC3E}">
        <p14:creationId xmlns:p14="http://schemas.microsoft.com/office/powerpoint/2010/main" val="21023437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500" dirty="0" smtClean="0">
                <a:latin typeface="Avenir Medium"/>
                <a:ea typeface="ＭＳ Ｐゴシック" charset="0"/>
                <a:cs typeface="Avenir Medium"/>
              </a:rPr>
              <a:t>Humanities Texas E-newsletter</a:t>
            </a:r>
            <a:endParaRPr lang="en-US" sz="4500" dirty="0"/>
          </a:p>
        </p:txBody>
      </p:sp>
      <p:sp>
        <p:nvSpPr>
          <p:cNvPr id="3" name="Content Placeholder 2"/>
          <p:cNvSpPr>
            <a:spLocks noGrp="1"/>
          </p:cNvSpPr>
          <p:nvPr>
            <p:ph idx="1"/>
          </p:nvPr>
        </p:nvSpPr>
        <p:spPr/>
        <p:txBody>
          <a:bodyPr>
            <a:normAutofit/>
          </a:bodyPr>
          <a:lstStyle/>
          <a:p>
            <a:r>
              <a:rPr lang="en-US" sz="2500" dirty="0" smtClean="0">
                <a:latin typeface="Avenir Next Medium"/>
                <a:cs typeface="Avenir Next Medium"/>
              </a:rPr>
              <a:t>Content-rich articles</a:t>
            </a:r>
          </a:p>
          <a:p>
            <a:pPr lvl="1"/>
            <a:r>
              <a:rPr lang="en-US" sz="2500" dirty="0" smtClean="0">
                <a:latin typeface="Avenir Next Medium"/>
                <a:cs typeface="Avenir Next Medium"/>
              </a:rPr>
              <a:t>Articles on past lectures </a:t>
            </a:r>
          </a:p>
          <a:p>
            <a:pPr lvl="1"/>
            <a:r>
              <a:rPr lang="en-US" sz="2500" dirty="0" smtClean="0">
                <a:latin typeface="Avenir Next Medium"/>
                <a:cs typeface="Avenir Next Medium"/>
              </a:rPr>
              <a:t>Oral histories: </a:t>
            </a:r>
            <a:r>
              <a:rPr lang="en-US" sz="2500" dirty="0" smtClean="0">
                <a:latin typeface="Avenir Next Medium"/>
                <a:cs typeface="Avenir Next Medium"/>
                <a:hlinkClick r:id="rId3"/>
              </a:rPr>
              <a:t>Prisoners of War</a:t>
            </a:r>
            <a:endParaRPr lang="en-US" sz="2500" dirty="0" smtClean="0">
              <a:latin typeface="Avenir Next Medium"/>
              <a:cs typeface="Avenir Next Medium"/>
            </a:endParaRPr>
          </a:p>
          <a:p>
            <a:pPr lvl="1"/>
            <a:r>
              <a:rPr lang="en-US" sz="2500" dirty="0" smtClean="0">
                <a:latin typeface="Avenir Next Medium"/>
                <a:cs typeface="Avenir Next Medium"/>
              </a:rPr>
              <a:t>Teacher Feature</a:t>
            </a:r>
          </a:p>
          <a:p>
            <a:r>
              <a:rPr lang="en-US" sz="2500" dirty="0" smtClean="0">
                <a:latin typeface="Avenir Next Medium"/>
                <a:cs typeface="Avenir Next Medium"/>
              </a:rPr>
              <a:t>First to know about upcoming teacher workshops</a:t>
            </a:r>
            <a:endParaRPr lang="en-US" sz="2500" dirty="0">
              <a:latin typeface="Avenir Next Medium"/>
              <a:cs typeface="Avenir Next Medium"/>
            </a:endParaRPr>
          </a:p>
          <a:p>
            <a:r>
              <a:rPr lang="en-US" sz="2500" dirty="0" smtClean="0">
                <a:latin typeface="Avenir Next Medium"/>
                <a:cs typeface="Avenir Next Medium"/>
              </a:rPr>
              <a:t>Sign up by filling out sign in sheet!</a:t>
            </a:r>
            <a:endParaRPr lang="en-US" sz="2500" dirty="0">
              <a:latin typeface="Avenir Next Medium"/>
              <a:cs typeface="Avenir Next Medium"/>
            </a:endParaRPr>
          </a:p>
        </p:txBody>
      </p:sp>
    </p:spTree>
    <p:extLst>
      <p:ext uri="{BB962C8B-B14F-4D97-AF65-F5344CB8AC3E}">
        <p14:creationId xmlns:p14="http://schemas.microsoft.com/office/powerpoint/2010/main" val="205286311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026"/>
          <p:cNvSpPr>
            <a:spLocks noGrp="1" noChangeArrowheads="1"/>
          </p:cNvSpPr>
          <p:nvPr>
            <p:ph type="title"/>
          </p:nvPr>
        </p:nvSpPr>
        <p:spPr/>
        <p:txBody>
          <a:bodyPr>
            <a:normAutofit/>
          </a:bodyPr>
          <a:lstStyle/>
          <a:p>
            <a:pPr algn="ctr" eaLnBrk="1" hangingPunct="1"/>
            <a:r>
              <a:rPr lang="en-US" sz="4500" dirty="0" smtClean="0">
                <a:latin typeface="Avenir Medium"/>
                <a:ea typeface="ＭＳ Ｐゴシック" charset="0"/>
                <a:cs typeface="Avenir Medium"/>
              </a:rPr>
              <a:t>Coming attractions</a:t>
            </a:r>
            <a:endParaRPr lang="en-US" sz="4500" dirty="0">
              <a:latin typeface="Avenir Medium"/>
              <a:ea typeface="ＭＳ Ｐゴシック" charset="0"/>
              <a:cs typeface="Avenir Medium"/>
            </a:endParaRPr>
          </a:p>
        </p:txBody>
      </p:sp>
      <p:sp>
        <p:nvSpPr>
          <p:cNvPr id="27651" name="Rectangle 1027"/>
          <p:cNvSpPr>
            <a:spLocks noGrp="1" noChangeArrowheads="1"/>
          </p:cNvSpPr>
          <p:nvPr>
            <p:ph idx="1"/>
          </p:nvPr>
        </p:nvSpPr>
        <p:spPr>
          <a:xfrm>
            <a:off x="457200" y="1524000"/>
            <a:ext cx="7543800" cy="4572000"/>
          </a:xfrm>
        </p:spPr>
        <p:txBody>
          <a:bodyPr>
            <a:noAutofit/>
          </a:bodyPr>
          <a:lstStyle/>
          <a:p>
            <a:pPr eaLnBrk="1" hangingPunct="1">
              <a:lnSpc>
                <a:spcPct val="140000"/>
              </a:lnSpc>
            </a:pPr>
            <a:r>
              <a:rPr lang="en-US" sz="2600" dirty="0" smtClean="0">
                <a:latin typeface="Avenir Next Medium"/>
                <a:ea typeface="ＭＳ Ｐゴシック" charset="0"/>
                <a:cs typeface="Avenir Next Medium"/>
                <a:hlinkClick r:id="rId3"/>
              </a:rPr>
              <a:t>Latino Americans: 500 Years of History</a:t>
            </a:r>
            <a:r>
              <a:rPr lang="en-US" sz="2600" dirty="0" smtClean="0">
                <a:latin typeface="Avenir Next Medium"/>
                <a:ea typeface="ＭＳ Ｐゴシック" charset="0"/>
                <a:cs typeface="Avenir Next Medium"/>
              </a:rPr>
              <a:t> Curriculum Materials</a:t>
            </a:r>
            <a:endParaRPr lang="en-US" sz="2600" dirty="0">
              <a:latin typeface="Avenir Next Medium"/>
              <a:ea typeface="ＭＳ Ｐゴシック" charset="0"/>
              <a:cs typeface="Avenir Next Medium"/>
            </a:endParaRPr>
          </a:p>
          <a:p>
            <a:pPr eaLnBrk="1" hangingPunct="1">
              <a:lnSpc>
                <a:spcPct val="140000"/>
              </a:lnSpc>
            </a:pPr>
            <a:r>
              <a:rPr lang="en-US" sz="2600" dirty="0" smtClean="0">
                <a:latin typeface="Avenir Next Medium"/>
                <a:ea typeface="ＭＳ Ｐゴシック" charset="0"/>
                <a:cs typeface="Avenir Next Medium"/>
                <a:hlinkClick r:id="rId4"/>
              </a:rPr>
              <a:t>Pivotal U.S. Elections: Then and Now</a:t>
            </a:r>
            <a:r>
              <a:rPr lang="en-US" sz="2600" dirty="0" smtClean="0">
                <a:latin typeface="Avenir Next Medium"/>
                <a:ea typeface="ＭＳ Ｐゴシック" charset="0"/>
                <a:cs typeface="Avenir Next Medium"/>
              </a:rPr>
              <a:t> Curriculum Materials</a:t>
            </a:r>
          </a:p>
          <a:p>
            <a:pPr eaLnBrk="1" hangingPunct="1">
              <a:lnSpc>
                <a:spcPct val="140000"/>
              </a:lnSpc>
            </a:pPr>
            <a:r>
              <a:rPr lang="en-US" sz="2600" dirty="0" smtClean="0">
                <a:latin typeface="Avenir Next Medium"/>
                <a:ea typeface="ＭＳ Ｐゴシック" charset="0"/>
                <a:cs typeface="Avenir Next Medium"/>
              </a:rPr>
              <a:t>Season three of </a:t>
            </a:r>
            <a:r>
              <a:rPr lang="en-US" sz="2600" i="1" dirty="0" smtClean="0">
                <a:latin typeface="Avenir Next Medium"/>
                <a:ea typeface="ＭＳ Ｐゴシック" charset="0"/>
                <a:cs typeface="Avenir Next Medium"/>
              </a:rPr>
              <a:t>Texas Originals</a:t>
            </a:r>
            <a:endParaRPr lang="en-US" sz="2600" dirty="0">
              <a:latin typeface="Avenir Next Medium"/>
              <a:ea typeface="ＭＳ Ｐゴシック" charset="0"/>
              <a:cs typeface="Avenir Next Medium"/>
            </a:endParaRPr>
          </a:p>
          <a:p>
            <a:pPr eaLnBrk="1" hangingPunct="1">
              <a:lnSpc>
                <a:spcPct val="140000"/>
              </a:lnSpc>
            </a:pPr>
            <a:r>
              <a:rPr lang="en-US" sz="2600" dirty="0" smtClean="0">
                <a:latin typeface="Avenir Next Medium"/>
                <a:ea typeface="ＭＳ Ｐゴシック" charset="0"/>
                <a:cs typeface="Avenir Next Medium"/>
              </a:rPr>
              <a:t>Spring workshops, summer institutes</a:t>
            </a:r>
            <a:endParaRPr lang="en-US" sz="2600" dirty="0">
              <a:latin typeface="Avenir Next Medium"/>
              <a:ea typeface="ＭＳ Ｐゴシック" charset="0"/>
              <a:cs typeface="Avenir Next Medium"/>
            </a:endParaRPr>
          </a:p>
          <a:p>
            <a:pPr eaLnBrk="1" hangingPunct="1">
              <a:lnSpc>
                <a:spcPct val="140000"/>
              </a:lnSpc>
            </a:pPr>
            <a:r>
              <a:rPr lang="en-US" sz="2600" dirty="0">
                <a:latin typeface="Avenir Next Medium"/>
                <a:ea typeface="ＭＳ Ｐゴシック" charset="0"/>
                <a:cs typeface="Avenir Next Medium"/>
              </a:rPr>
              <a:t>N</a:t>
            </a:r>
            <a:r>
              <a:rPr lang="en-US" sz="2600" dirty="0" smtClean="0">
                <a:latin typeface="Avenir Next Medium"/>
                <a:ea typeface="ＭＳ Ｐゴシック" charset="0"/>
                <a:cs typeface="Avenir Next Medium"/>
              </a:rPr>
              <a:t>ominations and applications for 2018 awards</a:t>
            </a:r>
            <a:endParaRPr lang="en-US" sz="2600" dirty="0">
              <a:latin typeface="Avenir Next Medium"/>
              <a:ea typeface="ＭＳ Ｐゴシック" charset="0"/>
              <a:cs typeface="Avenir Next Medium"/>
            </a:endParaRPr>
          </a:p>
          <a:p>
            <a:pPr marL="0" indent="0" eaLnBrk="1" hangingPunct="1">
              <a:lnSpc>
                <a:spcPct val="140000"/>
              </a:lnSpc>
              <a:buClr>
                <a:schemeClr val="tx1"/>
              </a:buClr>
            </a:pPr>
            <a:endParaRPr lang="en-US" sz="2600" dirty="0">
              <a:latin typeface="Avenir Next Medium"/>
              <a:ea typeface="ＭＳ Ｐゴシック" charset="0"/>
              <a:cs typeface="Avenir Next Medium"/>
            </a:endParaRPr>
          </a:p>
          <a:p>
            <a:pPr marL="0" indent="0" eaLnBrk="1" hangingPunct="1">
              <a:buFontTx/>
              <a:buNone/>
            </a:pPr>
            <a:endParaRPr lang="en-US" sz="2600" dirty="0">
              <a:latin typeface="Avenir Next Medium"/>
              <a:ea typeface="ＭＳ Ｐゴシック" charset="0"/>
              <a:cs typeface="Avenir Next Medium"/>
            </a:endParaRPr>
          </a:p>
        </p:txBody>
      </p:sp>
    </p:spTree>
    <p:extLst>
      <p:ext uri="{BB962C8B-B14F-4D97-AF65-F5344CB8AC3E}">
        <p14:creationId xmlns:p14="http://schemas.microsoft.com/office/powerpoint/2010/main" val="36939172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026"/>
          <p:cNvSpPr>
            <a:spLocks noGrp="1" noChangeArrowheads="1"/>
          </p:cNvSpPr>
          <p:nvPr>
            <p:ph type="title"/>
          </p:nvPr>
        </p:nvSpPr>
        <p:spPr/>
        <p:txBody>
          <a:bodyPr>
            <a:normAutofit/>
          </a:bodyPr>
          <a:lstStyle/>
          <a:p>
            <a:pPr algn="ctr" eaLnBrk="1" hangingPunct="1"/>
            <a:r>
              <a:rPr lang="en-US" sz="5000" dirty="0" smtClean="0">
                <a:latin typeface="Avenir Medium"/>
                <a:ea typeface="ＭＳ Ｐゴシック" charset="0"/>
                <a:cs typeface="Avenir Medium"/>
              </a:rPr>
              <a:t>How to stay in touch!</a:t>
            </a:r>
            <a:endParaRPr lang="en-US" sz="5000" dirty="0">
              <a:latin typeface="Avenir Medium"/>
              <a:ea typeface="ＭＳ Ｐゴシック" charset="0"/>
              <a:cs typeface="Avenir Medium"/>
            </a:endParaRPr>
          </a:p>
        </p:txBody>
      </p:sp>
      <p:sp>
        <p:nvSpPr>
          <p:cNvPr id="27651" name="Rectangle 1027"/>
          <p:cNvSpPr>
            <a:spLocks noGrp="1" noChangeArrowheads="1"/>
          </p:cNvSpPr>
          <p:nvPr>
            <p:ph idx="1"/>
          </p:nvPr>
        </p:nvSpPr>
        <p:spPr>
          <a:xfrm>
            <a:off x="685800" y="1981200"/>
            <a:ext cx="8001000" cy="4572000"/>
          </a:xfrm>
        </p:spPr>
        <p:txBody>
          <a:bodyPr/>
          <a:lstStyle/>
          <a:p>
            <a:pPr eaLnBrk="1" hangingPunct="1"/>
            <a:r>
              <a:rPr lang="en-US" sz="2800" dirty="0" smtClean="0">
                <a:latin typeface="Avenir Next Medium"/>
                <a:ea typeface="ＭＳ Ｐゴシック" charset="0"/>
                <a:cs typeface="Avenir Next Medium"/>
              </a:rPr>
              <a:t>E-newsletter (turn in your sign-up sheets!)</a:t>
            </a:r>
          </a:p>
          <a:p>
            <a:pPr eaLnBrk="1" hangingPunct="1"/>
            <a:r>
              <a:rPr lang="en-US" sz="2800" dirty="0" smtClean="0">
                <a:latin typeface="Avenir Next Medium"/>
                <a:ea typeface="ＭＳ Ｐゴシック" charset="0"/>
                <a:cs typeface="Avenir Next Medium"/>
              </a:rPr>
              <a:t>Facebook</a:t>
            </a:r>
          </a:p>
          <a:p>
            <a:pPr eaLnBrk="1" hangingPunct="1"/>
            <a:r>
              <a:rPr lang="en-US" sz="2800" dirty="0" smtClean="0">
                <a:latin typeface="Avenir Next Medium"/>
                <a:ea typeface="ＭＳ Ｐゴシック" charset="0"/>
                <a:cs typeface="Avenir Next Medium"/>
              </a:rPr>
              <a:t>Twitter</a:t>
            </a:r>
          </a:p>
          <a:p>
            <a:pPr eaLnBrk="1" hangingPunct="1"/>
            <a:r>
              <a:rPr lang="en-US" sz="2800" dirty="0" smtClean="0">
                <a:latin typeface="Avenir Next Medium"/>
                <a:ea typeface="ＭＳ Ｐゴシック" charset="0"/>
                <a:cs typeface="Avenir Next Medium"/>
              </a:rPr>
              <a:t>Instagram</a:t>
            </a:r>
          </a:p>
          <a:p>
            <a:pPr eaLnBrk="1" hangingPunct="1"/>
            <a:endParaRPr lang="en-US" sz="2800" dirty="0">
              <a:latin typeface="Avenir Next Medium"/>
              <a:ea typeface="ＭＳ Ｐゴシック" charset="0"/>
              <a:cs typeface="Avenir Next Medium"/>
            </a:endParaRPr>
          </a:p>
          <a:p>
            <a:pPr eaLnBrk="1" hangingPunct="1"/>
            <a:r>
              <a:rPr lang="en-US" sz="2800" dirty="0" smtClean="0">
                <a:latin typeface="Avenir Next Medium"/>
                <a:ea typeface="ＭＳ Ｐゴシック" charset="0"/>
                <a:cs typeface="Avenir Next Medium"/>
              </a:rPr>
              <a:t>Eric Lupfer, </a:t>
            </a:r>
            <a:r>
              <a:rPr lang="en-US" sz="2800" dirty="0" smtClean="0">
                <a:latin typeface="Avenir Next Medium"/>
                <a:ea typeface="ＭＳ Ｐゴシック" charset="0"/>
                <a:cs typeface="Avenir Next Medium"/>
                <a:hlinkClick r:id="rId3"/>
              </a:rPr>
              <a:t>elupfer@humanitiestexas.org</a:t>
            </a:r>
            <a:endParaRPr lang="en-US" sz="2800" dirty="0" smtClean="0">
              <a:latin typeface="Avenir Next Medium"/>
              <a:ea typeface="ＭＳ Ｐゴシック" charset="0"/>
              <a:cs typeface="Avenir Next Medium"/>
            </a:endParaRPr>
          </a:p>
          <a:p>
            <a:pPr eaLnBrk="1" hangingPunct="1"/>
            <a:endParaRPr lang="en-US" sz="2800" dirty="0" smtClean="0">
              <a:latin typeface="Avenir Next Medium"/>
              <a:ea typeface="ＭＳ Ｐゴシック" charset="0"/>
              <a:cs typeface="Avenir Next Medium"/>
            </a:endParaRPr>
          </a:p>
          <a:p>
            <a:pPr eaLnBrk="1" hangingPunct="1"/>
            <a:endParaRPr lang="en-US" sz="2800" dirty="0" smtClean="0">
              <a:latin typeface="Avenir Next Medium"/>
              <a:ea typeface="ＭＳ Ｐゴシック" charset="0"/>
              <a:cs typeface="Avenir Next Medium"/>
            </a:endParaRPr>
          </a:p>
          <a:p>
            <a:pPr eaLnBrk="1" hangingPunct="1"/>
            <a:endParaRPr lang="en-US" sz="2800" dirty="0">
              <a:latin typeface="Avenir Next Medium"/>
              <a:ea typeface="ＭＳ Ｐゴシック" charset="0"/>
              <a:cs typeface="Avenir Next Medium"/>
            </a:endParaRPr>
          </a:p>
          <a:p>
            <a:pPr marL="0" indent="0" eaLnBrk="1" hangingPunct="1">
              <a:buClr>
                <a:schemeClr val="tx1"/>
              </a:buClr>
            </a:pPr>
            <a:endParaRPr lang="en-US" sz="2800" dirty="0">
              <a:latin typeface="Avenir Next Medium"/>
              <a:ea typeface="ＭＳ Ｐゴシック" charset="0"/>
              <a:cs typeface="Avenir Next Medium"/>
            </a:endParaRPr>
          </a:p>
          <a:p>
            <a:pPr marL="0" indent="0" eaLnBrk="1" hangingPunct="1">
              <a:buFontTx/>
              <a:buNone/>
            </a:pPr>
            <a:endParaRPr lang="en-US" sz="2800" dirty="0">
              <a:latin typeface="Avenir Next Medium"/>
              <a:ea typeface="ＭＳ Ｐゴシック" charset="0"/>
              <a:cs typeface="Avenir Next Medium"/>
            </a:endParaRPr>
          </a:p>
        </p:txBody>
      </p:sp>
    </p:spTree>
    <p:extLst>
      <p:ext uri="{BB962C8B-B14F-4D97-AF65-F5344CB8AC3E}">
        <p14:creationId xmlns:p14="http://schemas.microsoft.com/office/powerpoint/2010/main" val="28166868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a:xfrm>
            <a:off x="800100" y="533400"/>
            <a:ext cx="7543800" cy="990600"/>
          </a:xfrm>
        </p:spPr>
        <p:txBody>
          <a:bodyPr>
            <a:normAutofit/>
          </a:bodyPr>
          <a:lstStyle/>
          <a:p>
            <a:pPr eaLnBrk="1" hangingPunct="1"/>
            <a:r>
              <a:rPr lang="en-US" sz="5000" b="1" dirty="0" smtClean="0">
                <a:latin typeface="Avenir Medium"/>
                <a:ea typeface="ＭＳ Ｐゴシック" charset="0"/>
                <a:cs typeface="Avenir Medium"/>
              </a:rPr>
              <a:t>About Humanities Texas</a:t>
            </a:r>
            <a:endParaRPr lang="en-US" sz="5000" dirty="0">
              <a:latin typeface="Avenir Medium"/>
              <a:ea typeface="ＭＳ Ｐゴシック" charset="0"/>
              <a:cs typeface="Avenir Medium"/>
            </a:endParaRPr>
          </a:p>
        </p:txBody>
      </p:sp>
      <p:sp>
        <p:nvSpPr>
          <p:cNvPr id="25603" name="Rectangle 1027"/>
          <p:cNvSpPr>
            <a:spLocks noGrp="1" noChangeArrowheads="1"/>
          </p:cNvSpPr>
          <p:nvPr>
            <p:ph idx="1"/>
          </p:nvPr>
        </p:nvSpPr>
        <p:spPr>
          <a:xfrm>
            <a:off x="304800" y="1905000"/>
            <a:ext cx="4419600" cy="4114800"/>
          </a:xfrm>
        </p:spPr>
        <p:txBody>
          <a:bodyPr>
            <a:normAutofit fontScale="92500" lnSpcReduction="10000"/>
          </a:bodyPr>
          <a:lstStyle/>
          <a:p>
            <a:r>
              <a:rPr lang="en-US" sz="2800" dirty="0">
                <a:latin typeface="Avenir Next Medium"/>
                <a:ea typeface="ＭＳ Ｐゴシック" charset="0"/>
                <a:cs typeface="Avenir Next Medium"/>
              </a:rPr>
              <a:t>State affiliate of the NEH</a:t>
            </a:r>
          </a:p>
          <a:p>
            <a:pPr eaLnBrk="1" hangingPunct="1"/>
            <a:endParaRPr lang="en-US" sz="2800" dirty="0" smtClean="0">
              <a:latin typeface="Avenir Next Medium"/>
              <a:ea typeface="ＭＳ Ｐゴシック" charset="0"/>
              <a:cs typeface="Avenir Next Medium"/>
            </a:endParaRPr>
          </a:p>
          <a:p>
            <a:pPr eaLnBrk="1" hangingPunct="1"/>
            <a:r>
              <a:rPr lang="en-US" sz="2800" dirty="0" smtClean="0">
                <a:latin typeface="Avenir Next Medium"/>
                <a:ea typeface="ＭＳ Ｐゴシック" charset="0"/>
                <a:cs typeface="Avenir Next Medium"/>
              </a:rPr>
              <a:t>Private nonprofit, with headquarters in Austin and a statewide board of directors</a:t>
            </a:r>
          </a:p>
          <a:p>
            <a:pPr marL="0" indent="0" eaLnBrk="1" hangingPunct="1">
              <a:buNone/>
            </a:pPr>
            <a:endParaRPr lang="en-US" sz="2800" dirty="0" smtClean="0">
              <a:latin typeface="Avenir Next Medium"/>
              <a:ea typeface="ＭＳ Ｐゴシック" charset="0"/>
              <a:cs typeface="Avenir Next Medium"/>
            </a:endParaRPr>
          </a:p>
          <a:p>
            <a:pPr eaLnBrk="1" hangingPunct="1"/>
            <a:r>
              <a:rPr lang="en-US" sz="2800" dirty="0" smtClean="0">
                <a:latin typeface="Avenir Next Medium"/>
                <a:ea typeface="ＭＳ Ｐゴシック" charset="0"/>
                <a:cs typeface="Avenir Next Medium"/>
              </a:rPr>
              <a:t>Mission: to promote the humanities throughout Texas</a:t>
            </a:r>
            <a:endParaRPr lang="en-US" sz="2800" dirty="0">
              <a:latin typeface="Avenir Next Medium"/>
              <a:ea typeface="ＭＳ Ｐゴシック" charset="0"/>
              <a:cs typeface="Avenir Next Medium"/>
            </a:endParaRPr>
          </a:p>
        </p:txBody>
      </p:sp>
      <p:pic>
        <p:nvPicPr>
          <p:cNvPr id="4" name="Picture 2" descr="Hur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3048000"/>
            <a:ext cx="3128322" cy="242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downloa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4443" y="1828800"/>
            <a:ext cx="3573037" cy="875512"/>
          </a:xfrm>
          <a:prstGeom prst="rect">
            <a:avLst/>
          </a:prstGeom>
        </p:spPr>
      </p:pic>
    </p:spTree>
    <p:extLst>
      <p:ext uri="{BB962C8B-B14F-4D97-AF65-F5344CB8AC3E}">
        <p14:creationId xmlns:p14="http://schemas.microsoft.com/office/powerpoint/2010/main" val="41080077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a:xfrm>
            <a:off x="228600" y="609600"/>
            <a:ext cx="8534400" cy="990600"/>
          </a:xfrm>
        </p:spPr>
        <p:txBody>
          <a:bodyPr>
            <a:noAutofit/>
          </a:bodyPr>
          <a:lstStyle/>
          <a:p>
            <a:pPr algn="ctr" eaLnBrk="1" hangingPunct="1"/>
            <a:r>
              <a:rPr lang="en-US" sz="4400" b="1" dirty="0" smtClean="0">
                <a:latin typeface="Avenir Medium"/>
                <a:ea typeface="ＭＳ Ｐゴシック" charset="0"/>
                <a:cs typeface="Avenir Medium"/>
              </a:rPr>
              <a:t>Humanities Texas Core </a:t>
            </a:r>
            <a:r>
              <a:rPr lang="en-US" sz="4400" b="1" dirty="0">
                <a:latin typeface="Avenir Medium"/>
                <a:ea typeface="ＭＳ Ｐゴシック" charset="0"/>
                <a:cs typeface="Avenir Medium"/>
              </a:rPr>
              <a:t>P</a:t>
            </a:r>
            <a:r>
              <a:rPr lang="en-US" sz="4400" b="1" dirty="0" smtClean="0">
                <a:latin typeface="Avenir Medium"/>
                <a:ea typeface="ＭＳ Ｐゴシック" charset="0"/>
                <a:cs typeface="Avenir Medium"/>
              </a:rPr>
              <a:t>rograms</a:t>
            </a:r>
            <a:endParaRPr lang="en-US" sz="4400" dirty="0">
              <a:latin typeface="Avenir Medium"/>
              <a:ea typeface="ＭＳ Ｐゴシック" charset="0"/>
              <a:cs typeface="Avenir Medium"/>
            </a:endParaRPr>
          </a:p>
        </p:txBody>
      </p:sp>
      <p:sp>
        <p:nvSpPr>
          <p:cNvPr id="25603" name="Rectangle 1027"/>
          <p:cNvSpPr>
            <a:spLocks noGrp="1" noChangeArrowheads="1"/>
          </p:cNvSpPr>
          <p:nvPr>
            <p:ph idx="1"/>
          </p:nvPr>
        </p:nvSpPr>
        <p:spPr>
          <a:xfrm>
            <a:off x="4038600" y="1981200"/>
            <a:ext cx="5410200" cy="3962400"/>
          </a:xfrm>
        </p:spPr>
        <p:txBody>
          <a:bodyPr>
            <a:normAutofit fontScale="92500" lnSpcReduction="10000"/>
          </a:bodyPr>
          <a:lstStyle/>
          <a:p>
            <a:r>
              <a:rPr lang="en-US" sz="2800" dirty="0" smtClean="0">
                <a:latin typeface="Avenir Next Medium"/>
                <a:ea typeface="ＭＳ Ｐゴシック" charset="0"/>
                <a:cs typeface="Avenir Next Medium"/>
              </a:rPr>
              <a:t>Teacher programs and curriculum resources</a:t>
            </a:r>
          </a:p>
          <a:p>
            <a:r>
              <a:rPr lang="en-US" sz="2800" dirty="0" smtClean="0">
                <a:latin typeface="Avenir Next Medium"/>
                <a:ea typeface="ＭＳ Ｐゴシック" charset="0"/>
                <a:cs typeface="Avenir Next Medium"/>
              </a:rPr>
              <a:t>Traveling exhibitions</a:t>
            </a:r>
          </a:p>
          <a:p>
            <a:r>
              <a:rPr lang="en-US" sz="2800" dirty="0" smtClean="0">
                <a:latin typeface="Avenir Next Medium"/>
                <a:ea typeface="ＭＳ Ｐゴシック" charset="0"/>
                <a:cs typeface="Avenir Next Medium"/>
              </a:rPr>
              <a:t>Grants</a:t>
            </a:r>
          </a:p>
          <a:p>
            <a:r>
              <a:rPr lang="en-US" sz="2800" dirty="0" smtClean="0">
                <a:latin typeface="Avenir Next Medium"/>
                <a:ea typeface="ＭＳ Ｐゴシック" charset="0"/>
                <a:cs typeface="Avenir Next Medium"/>
              </a:rPr>
              <a:t>Outstanding Teaching Awards</a:t>
            </a:r>
          </a:p>
          <a:p>
            <a:r>
              <a:rPr lang="en-US" sz="2800" i="1" dirty="0" smtClean="0">
                <a:latin typeface="Avenir Next Medium"/>
                <a:ea typeface="ＭＳ Ｐゴシック" charset="0"/>
                <a:cs typeface="Avenir Next Medium"/>
              </a:rPr>
              <a:t>Texas Originals </a:t>
            </a:r>
            <a:r>
              <a:rPr lang="en-US" sz="2800" dirty="0" smtClean="0">
                <a:latin typeface="Avenir Next Medium"/>
                <a:ea typeface="ＭＳ Ｐゴシック" charset="0"/>
                <a:cs typeface="Avenir Next Medium"/>
              </a:rPr>
              <a:t>radio program</a:t>
            </a:r>
            <a:endParaRPr lang="en-US" sz="2800" i="1" dirty="0">
              <a:latin typeface="Avenir Next Medium"/>
              <a:ea typeface="ＭＳ Ｐゴシック" charset="0"/>
              <a:cs typeface="Avenir Next Medium"/>
            </a:endParaRPr>
          </a:p>
          <a:p>
            <a:r>
              <a:rPr lang="en-US" sz="2800" dirty="0" smtClean="0">
                <a:latin typeface="Avenir Next Medium"/>
                <a:ea typeface="ＭＳ Ｐゴシック" charset="0"/>
                <a:cs typeface="Avenir Next Medium"/>
              </a:rPr>
              <a:t>History Harvests</a:t>
            </a:r>
          </a:p>
          <a:p>
            <a:r>
              <a:rPr lang="en-US" sz="2800" dirty="0">
                <a:latin typeface="Avenir Next Medium"/>
                <a:ea typeface="ＭＳ Ｐゴシック" charset="0"/>
                <a:cs typeface="Avenir Next Medium"/>
              </a:rPr>
              <a:t>Public Programs</a:t>
            </a:r>
          </a:p>
          <a:p>
            <a:r>
              <a:rPr lang="en-US" sz="2800" dirty="0" smtClean="0">
                <a:latin typeface="Avenir Next Medium"/>
                <a:ea typeface="ＭＳ Ｐゴシック" charset="0"/>
                <a:cs typeface="Avenir Next Medium"/>
              </a:rPr>
              <a:t>E-newsletter and website</a:t>
            </a:r>
          </a:p>
        </p:txBody>
      </p:sp>
      <p:pic>
        <p:nvPicPr>
          <p:cNvPr id="8" name="Picture 7" descr="exhibitions_heath_featureli.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1000" y="4267200"/>
            <a:ext cx="2922012" cy="2036980"/>
          </a:xfrm>
          <a:prstGeom prst="rect">
            <a:avLst/>
          </a:prstGeom>
        </p:spPr>
      </p:pic>
      <p:pic>
        <p:nvPicPr>
          <p:cNvPr id="9" name="Picture 8" descr="FriscoStorytelling.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000" y="1676400"/>
            <a:ext cx="1891211" cy="2335626"/>
          </a:xfrm>
          <a:prstGeom prst="rect">
            <a:avLst/>
          </a:prstGeom>
        </p:spPr>
      </p:pic>
      <p:pic>
        <p:nvPicPr>
          <p:cNvPr id="6" name="Picture 5" descr="tx_originals_logo_htx2012logo_mastercolor_web.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400" y="2209800"/>
            <a:ext cx="1256704" cy="1261067"/>
          </a:xfrm>
          <a:prstGeom prst="rect">
            <a:avLst/>
          </a:prstGeom>
        </p:spPr>
      </p:pic>
    </p:spTree>
    <p:extLst>
      <p:ext uri="{BB962C8B-B14F-4D97-AF65-F5344CB8AC3E}">
        <p14:creationId xmlns:p14="http://schemas.microsoft.com/office/powerpoint/2010/main" val="14116613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xMap_2015_2016.pdf"/>
          <p:cNvPicPr>
            <a:picLocks noChangeAspect="1"/>
          </p:cNvPicPr>
          <p:nvPr/>
        </p:nvPicPr>
        <p:blipFill rotWithShape="1">
          <a:blip r:embed="rId3">
            <a:extLst>
              <a:ext uri="{28A0092B-C50C-407E-A947-70E740481C1C}">
                <a14:useLocalDpi xmlns:a14="http://schemas.microsoft.com/office/drawing/2010/main" val="0"/>
              </a:ext>
            </a:extLst>
          </a:blip>
          <a:srcRect l="-838" t="15008" r="838" b="13425"/>
          <a:stretch/>
        </p:blipFill>
        <p:spPr>
          <a:xfrm>
            <a:off x="762000" y="304800"/>
            <a:ext cx="7158038" cy="6629400"/>
          </a:xfrm>
          <a:prstGeom prst="rect">
            <a:avLst/>
          </a:prstGeom>
        </p:spPr>
      </p:pic>
      <p:sp>
        <p:nvSpPr>
          <p:cNvPr id="2" name="Rectangle 1"/>
          <p:cNvSpPr/>
          <p:nvPr/>
        </p:nvSpPr>
        <p:spPr>
          <a:xfrm>
            <a:off x="533400" y="762000"/>
            <a:ext cx="1660454" cy="553998"/>
          </a:xfrm>
          <a:prstGeom prst="rect">
            <a:avLst/>
          </a:prstGeom>
        </p:spPr>
        <p:txBody>
          <a:bodyPr wrap="none">
            <a:spAutoFit/>
          </a:bodyPr>
          <a:lstStyle/>
          <a:p>
            <a:r>
              <a:rPr lang="en-US" sz="3000" b="1" dirty="0" smtClean="0">
                <a:solidFill>
                  <a:srgbClr val="2F5897"/>
                </a:solidFill>
                <a:latin typeface="Avenir Medium"/>
                <a:cs typeface="Avenir Medium"/>
              </a:rPr>
              <a:t>2015–16</a:t>
            </a:r>
            <a:endParaRPr lang="en-US" sz="3000" dirty="0">
              <a:solidFill>
                <a:srgbClr val="2F5897"/>
              </a:solidFill>
            </a:endParaRPr>
          </a:p>
        </p:txBody>
      </p:sp>
    </p:spTree>
    <p:extLst>
      <p:ext uri="{BB962C8B-B14F-4D97-AF65-F5344CB8AC3E}">
        <p14:creationId xmlns:p14="http://schemas.microsoft.com/office/powerpoint/2010/main" val="113837845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026"/>
          <p:cNvSpPr>
            <a:spLocks noGrp="1" noChangeArrowheads="1"/>
          </p:cNvSpPr>
          <p:nvPr>
            <p:ph type="title"/>
          </p:nvPr>
        </p:nvSpPr>
        <p:spPr/>
        <p:txBody>
          <a:bodyPr>
            <a:noAutofit/>
          </a:bodyPr>
          <a:lstStyle/>
          <a:p>
            <a:pPr algn="ctr" eaLnBrk="1" hangingPunct="1"/>
            <a:r>
              <a:rPr lang="en-US" sz="3900" b="1" dirty="0" smtClean="0">
                <a:latin typeface="Avenir Medium"/>
                <a:ea typeface="ＭＳ Ｐゴシック" charset="0"/>
                <a:cs typeface="Avenir Medium"/>
              </a:rPr>
              <a:t>Programs and Resources for Teachers</a:t>
            </a:r>
            <a:endParaRPr lang="en-US" sz="3900" dirty="0">
              <a:latin typeface="Avenir Medium"/>
              <a:ea typeface="ＭＳ Ｐゴシック" charset="0"/>
              <a:cs typeface="Avenir Medium"/>
            </a:endParaRPr>
          </a:p>
        </p:txBody>
      </p:sp>
      <p:sp>
        <p:nvSpPr>
          <p:cNvPr id="27651" name="Rectangle 1027"/>
          <p:cNvSpPr>
            <a:spLocks noGrp="1" noChangeArrowheads="1"/>
          </p:cNvSpPr>
          <p:nvPr>
            <p:ph idx="1"/>
          </p:nvPr>
        </p:nvSpPr>
        <p:spPr>
          <a:xfrm>
            <a:off x="152400" y="1600200"/>
            <a:ext cx="5105400" cy="3886200"/>
          </a:xfrm>
        </p:spPr>
        <p:txBody>
          <a:bodyPr>
            <a:noAutofit/>
          </a:bodyPr>
          <a:lstStyle/>
          <a:p>
            <a:pPr eaLnBrk="1" hangingPunct="1"/>
            <a:r>
              <a:rPr lang="en-US" sz="2600" dirty="0" smtClean="0">
                <a:latin typeface="Avenir Next Medium"/>
                <a:ea typeface="ＭＳ Ｐゴシック" charset="0"/>
                <a:cs typeface="Avenir Next Medium"/>
              </a:rPr>
              <a:t>Teacher institutes and workshops</a:t>
            </a:r>
            <a:endParaRPr lang="en-US" sz="2600" dirty="0">
              <a:latin typeface="Avenir Next Medium"/>
              <a:ea typeface="ＭＳ Ｐゴシック" charset="0"/>
              <a:cs typeface="Avenir Next Medium"/>
            </a:endParaRPr>
          </a:p>
          <a:p>
            <a:pPr eaLnBrk="1" hangingPunct="1"/>
            <a:r>
              <a:rPr lang="en-US" sz="2600" dirty="0" smtClean="0">
                <a:latin typeface="Avenir Next Medium"/>
                <a:ea typeface="ＭＳ Ｐゴシック" charset="0"/>
                <a:cs typeface="Avenir Next Medium"/>
              </a:rPr>
              <a:t>Outstanding Teaching Awards</a:t>
            </a:r>
            <a:endParaRPr lang="en-US" sz="2600" dirty="0">
              <a:latin typeface="Avenir Next Medium"/>
              <a:ea typeface="ＭＳ Ｐゴシック" charset="0"/>
              <a:cs typeface="Avenir Next Medium"/>
            </a:endParaRPr>
          </a:p>
          <a:p>
            <a:pPr eaLnBrk="1" hangingPunct="1"/>
            <a:r>
              <a:rPr lang="en-US" sz="2600" i="1" dirty="0" smtClean="0">
                <a:latin typeface="Avenir Next Medium"/>
                <a:ea typeface="ＭＳ Ｐゴシック" charset="0"/>
                <a:cs typeface="Avenir Next Medium"/>
              </a:rPr>
              <a:t>Texas Originals</a:t>
            </a:r>
            <a:r>
              <a:rPr lang="en-US" sz="2600" dirty="0" smtClean="0">
                <a:latin typeface="Avenir Next Medium"/>
                <a:ea typeface="ＭＳ Ｐゴシック" charset="0"/>
                <a:cs typeface="Avenir Next Medium"/>
              </a:rPr>
              <a:t> radio program</a:t>
            </a:r>
            <a:endParaRPr lang="en-US" sz="2600" i="1" dirty="0">
              <a:latin typeface="Avenir Next Medium"/>
              <a:ea typeface="ＭＳ Ｐゴシック" charset="0"/>
              <a:cs typeface="Avenir Next Medium"/>
            </a:endParaRPr>
          </a:p>
          <a:p>
            <a:pPr eaLnBrk="1" hangingPunct="1"/>
            <a:r>
              <a:rPr lang="en-US" sz="2600" i="1" dirty="0" smtClean="0">
                <a:latin typeface="Avenir Next Medium"/>
                <a:ea typeface="ＭＳ Ｐゴシック" charset="0"/>
                <a:cs typeface="Avenir Next Medium"/>
              </a:rPr>
              <a:t>A President’s Vision</a:t>
            </a:r>
            <a:endParaRPr lang="en-US" sz="2600" i="1" dirty="0">
              <a:latin typeface="Avenir Next Medium"/>
              <a:ea typeface="ＭＳ Ｐゴシック" charset="0"/>
              <a:cs typeface="Avenir Next Medium"/>
            </a:endParaRPr>
          </a:p>
          <a:p>
            <a:pPr eaLnBrk="1" hangingPunct="1"/>
            <a:r>
              <a:rPr lang="en-US" sz="2600" dirty="0" smtClean="0">
                <a:latin typeface="Avenir Next Medium"/>
                <a:ea typeface="ＭＳ Ｐゴシック" charset="0"/>
                <a:cs typeface="Avenir Next Medium"/>
              </a:rPr>
              <a:t>Exhibitions</a:t>
            </a:r>
          </a:p>
          <a:p>
            <a:pPr eaLnBrk="1" hangingPunct="1"/>
            <a:r>
              <a:rPr lang="en-US" sz="2600" dirty="0" smtClean="0">
                <a:latin typeface="Avenir Next Medium"/>
                <a:ea typeface="ＭＳ Ｐゴシック" charset="0"/>
                <a:cs typeface="Avenir Next Medium"/>
              </a:rPr>
              <a:t>Grants</a:t>
            </a:r>
          </a:p>
          <a:p>
            <a:pPr eaLnBrk="1" hangingPunct="1"/>
            <a:r>
              <a:rPr lang="en-US" sz="2600" dirty="0" smtClean="0">
                <a:latin typeface="Avenir Next Medium"/>
                <a:ea typeface="ＭＳ Ｐゴシック" charset="0"/>
                <a:cs typeface="Avenir Next Medium"/>
              </a:rPr>
              <a:t>Content-rich website</a:t>
            </a:r>
          </a:p>
          <a:p>
            <a:pPr eaLnBrk="1" hangingPunct="1"/>
            <a:r>
              <a:rPr lang="en-US" sz="2600" dirty="0" smtClean="0">
                <a:latin typeface="Avenir Next Medium"/>
                <a:ea typeface="ＭＳ Ｐゴシック" charset="0"/>
                <a:cs typeface="Avenir Next Medium"/>
              </a:rPr>
              <a:t>Educational resources</a:t>
            </a:r>
            <a:endParaRPr lang="en-US" sz="2600" dirty="0">
              <a:latin typeface="Avenir Next Medium"/>
              <a:ea typeface="ＭＳ Ｐゴシック" charset="0"/>
              <a:cs typeface="Avenir Next Medium"/>
            </a:endParaRPr>
          </a:p>
          <a:p>
            <a:pPr marL="0" indent="0" eaLnBrk="1" hangingPunct="1">
              <a:buClr>
                <a:schemeClr val="tx1"/>
              </a:buClr>
            </a:pPr>
            <a:endParaRPr lang="en-US" sz="2600" dirty="0">
              <a:latin typeface="Gill Sans MT" charset="0"/>
              <a:ea typeface="ＭＳ Ｐゴシック" charset="0"/>
              <a:cs typeface="ＭＳ Ｐゴシック" charset="0"/>
            </a:endParaRPr>
          </a:p>
          <a:p>
            <a:pPr marL="0" indent="0" eaLnBrk="1" hangingPunct="1">
              <a:buFontTx/>
              <a:buNone/>
            </a:pPr>
            <a:endParaRPr lang="en-US" sz="2600" dirty="0">
              <a:latin typeface="Gill Sans MT" charset="0"/>
              <a:ea typeface="ＭＳ Ｐゴシック" charset="0"/>
              <a:cs typeface="ＭＳ Ｐゴシック" charset="0"/>
            </a:endParaRPr>
          </a:p>
        </p:txBody>
      </p:sp>
      <p:pic>
        <p:nvPicPr>
          <p:cNvPr id="3" name="Picture 2" descr="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4572000"/>
            <a:ext cx="3596921" cy="2057400"/>
          </a:xfrm>
          <a:prstGeom prst="rect">
            <a:avLst/>
          </a:prstGeom>
        </p:spPr>
      </p:pic>
      <p:pic>
        <p:nvPicPr>
          <p:cNvPr id="4" name="Picture 3" descr="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1447800"/>
            <a:ext cx="3086100" cy="2057400"/>
          </a:xfrm>
          <a:prstGeom prst="rect">
            <a:avLst/>
          </a:prstGeom>
        </p:spPr>
      </p:pic>
      <p:pic>
        <p:nvPicPr>
          <p:cNvPr id="5" name="Picture 4" descr="p.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2800" y="2895600"/>
            <a:ext cx="1531056" cy="23622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026"/>
          <p:cNvSpPr>
            <a:spLocks noGrp="1" noChangeArrowheads="1"/>
          </p:cNvSpPr>
          <p:nvPr>
            <p:ph type="title"/>
          </p:nvPr>
        </p:nvSpPr>
        <p:spPr/>
        <p:txBody>
          <a:bodyPr>
            <a:noAutofit/>
          </a:bodyPr>
          <a:lstStyle/>
          <a:p>
            <a:pPr algn="ctr" eaLnBrk="1" hangingPunct="1"/>
            <a:r>
              <a:rPr lang="en-US" sz="4300" b="1" dirty="0" smtClean="0">
                <a:latin typeface="Avenir Medium"/>
                <a:ea typeface="ＭＳ Ｐゴシック" charset="0"/>
                <a:cs typeface="Avenir Medium"/>
              </a:rPr>
              <a:t>Teacher Institutes and Workshops</a:t>
            </a:r>
            <a:endParaRPr lang="en-US" sz="4300" dirty="0">
              <a:latin typeface="Avenir Medium"/>
              <a:ea typeface="ＭＳ Ｐゴシック" charset="0"/>
              <a:cs typeface="Avenir Medium"/>
            </a:endParaRPr>
          </a:p>
        </p:txBody>
      </p:sp>
      <p:sp>
        <p:nvSpPr>
          <p:cNvPr id="27651" name="Rectangle 1027"/>
          <p:cNvSpPr>
            <a:spLocks noGrp="1" noChangeArrowheads="1"/>
          </p:cNvSpPr>
          <p:nvPr>
            <p:ph idx="1"/>
          </p:nvPr>
        </p:nvSpPr>
        <p:spPr>
          <a:xfrm>
            <a:off x="685800" y="1676400"/>
            <a:ext cx="8001000" cy="4572000"/>
          </a:xfrm>
        </p:spPr>
        <p:txBody>
          <a:bodyPr>
            <a:normAutofit/>
          </a:bodyPr>
          <a:lstStyle/>
          <a:p>
            <a:pPr eaLnBrk="1" hangingPunct="1"/>
            <a:r>
              <a:rPr lang="en-US" sz="2600" dirty="0" smtClean="0">
                <a:latin typeface="Avenir Next Medium"/>
                <a:ea typeface="ＭＳ Ｐゴシック" charset="0"/>
                <a:cs typeface="Avenir Next Medium"/>
              </a:rPr>
              <a:t>One-day workshops, three-day summer institutes for social studies and ELA teachers</a:t>
            </a:r>
          </a:p>
          <a:p>
            <a:pPr eaLnBrk="1" hangingPunct="1"/>
            <a:r>
              <a:rPr lang="en-US" sz="2600" dirty="0">
                <a:latin typeface="Avenir Next Medium"/>
                <a:ea typeface="ＭＳ Ｐゴシック" charset="0"/>
                <a:cs typeface="Avenir Next Medium"/>
              </a:rPr>
              <a:t>Study with </a:t>
            </a:r>
            <a:r>
              <a:rPr lang="en-US" sz="2600" dirty="0" smtClean="0">
                <a:latin typeface="Avenir Next Medium"/>
                <a:ea typeface="ＭＳ Ｐゴシック" charset="0"/>
                <a:cs typeface="Avenir Next Medium"/>
              </a:rPr>
              <a:t>leading scholars</a:t>
            </a:r>
          </a:p>
          <a:p>
            <a:pPr eaLnBrk="1" hangingPunct="1"/>
            <a:r>
              <a:rPr lang="en-US" sz="2600" dirty="0" smtClean="0">
                <a:latin typeface="Avenir Next Medium"/>
                <a:ea typeface="ＭＳ Ｐゴシック" charset="0"/>
                <a:cs typeface="Avenir Next Medium"/>
              </a:rPr>
              <a:t>Get books and resources</a:t>
            </a:r>
          </a:p>
          <a:p>
            <a:r>
              <a:rPr lang="en-US" sz="2600" dirty="0" smtClean="0">
                <a:latin typeface="Avenir Next Medium"/>
                <a:ea typeface="ＭＳ Ｐゴシック" charset="0"/>
                <a:cs typeface="Avenir Next Medium"/>
              </a:rPr>
              <a:t>Curriculum is TEKS-</a:t>
            </a:r>
            <a:r>
              <a:rPr lang="en-US" sz="2600" dirty="0">
                <a:latin typeface="Avenir Next Medium"/>
                <a:ea typeface="ＭＳ Ｐゴシック" charset="0"/>
                <a:cs typeface="Avenir Next Medium"/>
              </a:rPr>
              <a:t>aligned, </a:t>
            </a:r>
            <a:r>
              <a:rPr lang="en-US" sz="2600" dirty="0" smtClean="0">
                <a:latin typeface="Avenir Next Medium"/>
                <a:ea typeface="ＭＳ Ｐゴシック" charset="0"/>
                <a:cs typeface="Avenir Next Medium"/>
              </a:rPr>
              <a:t>timed </a:t>
            </a:r>
            <a:r>
              <a:rPr lang="en-US" sz="2600" dirty="0">
                <a:latin typeface="Avenir Next Medium"/>
                <a:ea typeface="ＭＳ Ｐゴシック" charset="0"/>
                <a:cs typeface="Avenir Next Medium"/>
              </a:rPr>
              <a:t>to anticipate when subjects are </a:t>
            </a:r>
            <a:r>
              <a:rPr lang="en-US" sz="2600" dirty="0" smtClean="0">
                <a:latin typeface="Avenir Next Medium"/>
                <a:ea typeface="ＭＳ Ｐゴシック" charset="0"/>
                <a:cs typeface="Avenir Next Medium"/>
              </a:rPr>
              <a:t>covered</a:t>
            </a:r>
          </a:p>
          <a:p>
            <a:pPr eaLnBrk="1" hangingPunct="1"/>
            <a:r>
              <a:rPr lang="en-US" sz="2600" dirty="0" smtClean="0">
                <a:latin typeface="Avenir Next Medium"/>
                <a:ea typeface="ＭＳ Ｐゴシック" charset="0"/>
                <a:cs typeface="Avenir Next Medium"/>
              </a:rPr>
              <a:t>Free</a:t>
            </a:r>
          </a:p>
          <a:p>
            <a:pPr lvl="1"/>
            <a:r>
              <a:rPr lang="en-US" sz="2200" dirty="0" smtClean="0">
                <a:latin typeface="Avenir Next Medium"/>
                <a:ea typeface="ＭＳ Ｐゴシック" charset="0"/>
                <a:cs typeface="Avenir Next Medium"/>
              </a:rPr>
              <a:t>Academic year: travel and sub reimbursements</a:t>
            </a:r>
          </a:p>
          <a:p>
            <a:pPr lvl="1"/>
            <a:r>
              <a:rPr lang="en-US" sz="2200" dirty="0" smtClean="0">
                <a:latin typeface="Avenir Next Medium"/>
                <a:ea typeface="ＭＳ Ｐゴシック" charset="0"/>
                <a:cs typeface="Avenir Next Medium"/>
              </a:rPr>
              <a:t>Summer: travel reimbursements and stipends</a:t>
            </a:r>
          </a:p>
          <a:p>
            <a:pPr eaLnBrk="1" hangingPunct="1"/>
            <a:r>
              <a:rPr lang="en-US" sz="2600" dirty="0" smtClean="0">
                <a:latin typeface="Avenir Next Medium"/>
                <a:ea typeface="ＭＳ Ｐゴシック" charset="0"/>
                <a:cs typeface="Avenir Next Medium"/>
                <a:hlinkClick r:id="rId3"/>
              </a:rPr>
              <a:t>Online application</a:t>
            </a:r>
            <a:r>
              <a:rPr lang="en-US" sz="2600" dirty="0" smtClean="0">
                <a:latin typeface="Avenir Next Medium"/>
                <a:ea typeface="ＭＳ Ｐゴシック" charset="0"/>
                <a:cs typeface="Avenir Next Medium"/>
              </a:rPr>
              <a:t>, reviewed on rolling basis</a:t>
            </a:r>
          </a:p>
          <a:p>
            <a:pPr eaLnBrk="1" hangingPunct="1"/>
            <a:endParaRPr lang="en-US" sz="2600" dirty="0" smtClean="0">
              <a:latin typeface="Avenir Next Medium"/>
              <a:ea typeface="ＭＳ Ｐゴシック" charset="0"/>
              <a:cs typeface="Avenir Next Medium"/>
            </a:endParaRPr>
          </a:p>
          <a:p>
            <a:pPr eaLnBrk="1" hangingPunct="1"/>
            <a:endParaRPr lang="en-US" sz="2600" dirty="0" smtClean="0">
              <a:latin typeface="Avenir Next Medium"/>
              <a:ea typeface="ＭＳ Ｐゴシック" charset="0"/>
              <a:cs typeface="Avenir Next Medium"/>
            </a:endParaRPr>
          </a:p>
          <a:p>
            <a:pPr marL="0" indent="0" eaLnBrk="1" hangingPunct="1">
              <a:buNone/>
            </a:pPr>
            <a:endParaRPr lang="en-US" sz="2600" dirty="0">
              <a:latin typeface="Avenir Next Medium"/>
              <a:ea typeface="ＭＳ Ｐゴシック" charset="0"/>
              <a:cs typeface="Avenir Next Medium"/>
            </a:endParaRPr>
          </a:p>
          <a:p>
            <a:pPr marL="0" indent="0" eaLnBrk="1" hangingPunct="1">
              <a:buClr>
                <a:schemeClr val="tx1"/>
              </a:buClr>
            </a:pPr>
            <a:endParaRPr lang="en-US" sz="2600" dirty="0">
              <a:latin typeface="Avenir Next Medium"/>
              <a:ea typeface="ＭＳ Ｐゴシック" charset="0"/>
              <a:cs typeface="Avenir Next Medium"/>
            </a:endParaRPr>
          </a:p>
          <a:p>
            <a:pPr marL="0" indent="0" eaLnBrk="1" hangingPunct="1">
              <a:buFontTx/>
              <a:buNone/>
            </a:pPr>
            <a:endParaRPr lang="en-US" sz="2600" dirty="0">
              <a:latin typeface="Avenir Next Medium"/>
              <a:ea typeface="ＭＳ Ｐゴシック" charset="0"/>
              <a:cs typeface="Avenir Next Medium"/>
            </a:endParaRPr>
          </a:p>
        </p:txBody>
      </p:sp>
    </p:spTree>
    <p:extLst>
      <p:ext uri="{BB962C8B-B14F-4D97-AF65-F5344CB8AC3E}">
        <p14:creationId xmlns:p14="http://schemas.microsoft.com/office/powerpoint/2010/main" val="30761804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8-14 at 11.08.01 AM.png"/>
          <p:cNvPicPr>
            <a:picLocks noChangeAspect="1"/>
          </p:cNvPicPr>
          <p:nvPr/>
        </p:nvPicPr>
        <p:blipFill rotWithShape="1">
          <a:blip r:embed="rId3">
            <a:extLst>
              <a:ext uri="{28A0092B-C50C-407E-A947-70E740481C1C}">
                <a14:useLocalDpi xmlns:a14="http://schemas.microsoft.com/office/drawing/2010/main" val="0"/>
              </a:ext>
            </a:extLst>
          </a:blip>
          <a:srcRect b="5390"/>
          <a:stretch/>
        </p:blipFill>
        <p:spPr>
          <a:xfrm>
            <a:off x="381000" y="444500"/>
            <a:ext cx="8610600" cy="6400800"/>
          </a:xfrm>
          <a:prstGeom prst="rect">
            <a:avLst/>
          </a:prstGeom>
        </p:spPr>
      </p:pic>
    </p:spTree>
    <p:extLst>
      <p:ext uri="{BB962C8B-B14F-4D97-AF65-F5344CB8AC3E}">
        <p14:creationId xmlns:p14="http://schemas.microsoft.com/office/powerpoint/2010/main" val="90387575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026"/>
          <p:cNvSpPr>
            <a:spLocks noGrp="1" noChangeArrowheads="1"/>
          </p:cNvSpPr>
          <p:nvPr>
            <p:ph type="title"/>
          </p:nvPr>
        </p:nvSpPr>
        <p:spPr/>
        <p:txBody>
          <a:bodyPr>
            <a:normAutofit/>
          </a:bodyPr>
          <a:lstStyle/>
          <a:p>
            <a:pPr algn="ctr" eaLnBrk="1" hangingPunct="1"/>
            <a:r>
              <a:rPr lang="en-US" sz="4500" b="1" dirty="0" smtClean="0">
                <a:latin typeface="Avenir Medium"/>
                <a:ea typeface="ＭＳ Ｐゴシック" charset="0"/>
                <a:cs typeface="Avenir Medium"/>
              </a:rPr>
              <a:t>Fall 2017 Teacher </a:t>
            </a:r>
            <a:r>
              <a:rPr lang="en-US" sz="4500" b="1" dirty="0">
                <a:latin typeface="Avenir Medium"/>
                <a:ea typeface="ＭＳ Ｐゴシック" charset="0"/>
                <a:cs typeface="Avenir Medium"/>
              </a:rPr>
              <a:t>W</a:t>
            </a:r>
            <a:r>
              <a:rPr lang="en-US" sz="4500" b="1" dirty="0" smtClean="0">
                <a:latin typeface="Avenir Medium"/>
                <a:ea typeface="ＭＳ Ｐゴシック" charset="0"/>
                <a:cs typeface="Avenir Medium"/>
              </a:rPr>
              <a:t>orkshops</a:t>
            </a:r>
            <a:endParaRPr lang="en-US" sz="4500" dirty="0">
              <a:latin typeface="Avenir Medium"/>
              <a:ea typeface="ＭＳ Ｐゴシック" charset="0"/>
              <a:cs typeface="Avenir Medium"/>
            </a:endParaRPr>
          </a:p>
        </p:txBody>
      </p:sp>
      <p:sp>
        <p:nvSpPr>
          <p:cNvPr id="27651" name="Rectangle 1027"/>
          <p:cNvSpPr>
            <a:spLocks noGrp="1" noChangeArrowheads="1"/>
          </p:cNvSpPr>
          <p:nvPr>
            <p:ph idx="1"/>
          </p:nvPr>
        </p:nvSpPr>
        <p:spPr>
          <a:xfrm>
            <a:off x="685800" y="1600200"/>
            <a:ext cx="8001000" cy="4876800"/>
          </a:xfrm>
        </p:spPr>
        <p:txBody>
          <a:bodyPr>
            <a:normAutofit fontScale="92500" lnSpcReduction="20000"/>
          </a:bodyPr>
          <a:lstStyle/>
          <a:p>
            <a:pPr eaLnBrk="1" hangingPunct="1"/>
            <a:r>
              <a:rPr lang="en-US" sz="2800" dirty="0" smtClean="0">
                <a:solidFill>
                  <a:schemeClr val="accent1">
                    <a:lumMod val="75000"/>
                  </a:schemeClr>
                </a:solidFill>
                <a:latin typeface="Avenir Next Medium"/>
                <a:ea typeface="ＭＳ Ｐゴシック" charset="0"/>
                <a:cs typeface="Avenir Next Medium"/>
                <a:hlinkClick r:id="rId3"/>
              </a:rPr>
              <a:t>THE AMERICAN REVOLUTION</a:t>
            </a:r>
            <a:endParaRPr lang="en-US" sz="2800" dirty="0" smtClean="0">
              <a:solidFill>
                <a:schemeClr val="accent1">
                  <a:lumMod val="75000"/>
                </a:schemeClr>
              </a:solidFill>
              <a:latin typeface="Avenir Next Medium"/>
              <a:ea typeface="ＭＳ Ｐゴシック" charset="0"/>
              <a:cs typeface="Avenir Next Medium"/>
            </a:endParaRPr>
          </a:p>
          <a:p>
            <a:pPr marL="0" indent="0" eaLnBrk="1" hangingPunct="1">
              <a:buNone/>
            </a:pPr>
            <a:r>
              <a:rPr lang="en-US" sz="2800" dirty="0" smtClean="0">
                <a:latin typeface="Avenir Next Medium"/>
                <a:ea typeface="ＭＳ Ｐゴシック" charset="0"/>
                <a:cs typeface="Avenir Next Medium"/>
              </a:rPr>
              <a:t>	9/27: Fort Worth</a:t>
            </a:r>
          </a:p>
          <a:p>
            <a:pPr marL="0" indent="0" eaLnBrk="1" hangingPunct="1">
              <a:buNone/>
            </a:pPr>
            <a:r>
              <a:rPr lang="en-US" sz="2800" dirty="0" smtClean="0">
                <a:latin typeface="Avenir Next Medium"/>
                <a:ea typeface="ＭＳ Ｐゴシック" charset="0"/>
                <a:cs typeface="Avenir Next Medium"/>
              </a:rPr>
              <a:t>	9/28: Dallas</a:t>
            </a:r>
          </a:p>
          <a:p>
            <a:pPr marL="0" indent="0" eaLnBrk="1" hangingPunct="1">
              <a:buNone/>
            </a:pPr>
            <a:r>
              <a:rPr lang="en-US" sz="2800" dirty="0" smtClean="0">
                <a:latin typeface="Avenir Next Medium"/>
                <a:ea typeface="ＭＳ Ｐゴシック" charset="0"/>
                <a:cs typeface="Avenir Next Medium"/>
              </a:rPr>
              <a:t>	9/29: San Antonio</a:t>
            </a:r>
          </a:p>
          <a:p>
            <a:pPr marL="0" indent="0" eaLnBrk="1" hangingPunct="1">
              <a:buNone/>
            </a:pPr>
            <a:endParaRPr lang="en-US" sz="2800" dirty="0" smtClean="0">
              <a:latin typeface="Avenir Next Medium"/>
              <a:ea typeface="ＭＳ Ｐゴシック" charset="0"/>
              <a:cs typeface="Avenir Next Medium"/>
            </a:endParaRPr>
          </a:p>
          <a:p>
            <a:r>
              <a:rPr lang="en-US" sz="2800" dirty="0" smtClean="0">
                <a:solidFill>
                  <a:srgbClr val="42568D"/>
                </a:solidFill>
                <a:latin typeface="Avenir Next Medium"/>
                <a:ea typeface="ＭＳ Ｐゴシック" charset="0"/>
                <a:cs typeface="Avenir Next Medium"/>
                <a:hlinkClick r:id="rId4"/>
              </a:rPr>
              <a:t>UNDERSTANDING CONGRESS</a:t>
            </a:r>
            <a:endParaRPr lang="en-US" sz="2800" dirty="0" smtClean="0">
              <a:solidFill>
                <a:srgbClr val="42568D"/>
              </a:solidFill>
              <a:latin typeface="Avenir Next Medium"/>
              <a:ea typeface="ＭＳ Ｐゴシック" charset="0"/>
              <a:cs typeface="Avenir Next Medium"/>
            </a:endParaRPr>
          </a:p>
          <a:p>
            <a:pPr marL="0" indent="0">
              <a:buNone/>
            </a:pPr>
            <a:r>
              <a:rPr lang="en-US" sz="2800" dirty="0" smtClean="0">
                <a:latin typeface="Avenir Next Medium"/>
                <a:ea typeface="ＭＳ Ｐゴシック" charset="0"/>
                <a:cs typeface="Avenir Next Medium"/>
              </a:rPr>
              <a:t>	10/12: Austin</a:t>
            </a:r>
            <a:endParaRPr lang="en-US" sz="2800" dirty="0">
              <a:latin typeface="Avenir Next Medium"/>
              <a:ea typeface="ＭＳ Ｐゴシック" charset="0"/>
              <a:cs typeface="Avenir Next Medium"/>
            </a:endParaRPr>
          </a:p>
          <a:p>
            <a:pPr marL="0" indent="0" eaLnBrk="1" hangingPunct="1">
              <a:buNone/>
            </a:pPr>
            <a:endParaRPr lang="en-US" sz="2800" dirty="0" smtClean="0">
              <a:latin typeface="Avenir Next Medium"/>
              <a:ea typeface="ＭＳ Ｐゴシック" charset="0"/>
              <a:cs typeface="Avenir Next Medium"/>
            </a:endParaRPr>
          </a:p>
          <a:p>
            <a:pPr eaLnBrk="1" hangingPunct="1"/>
            <a:r>
              <a:rPr lang="en-US" sz="2800" dirty="0" smtClean="0">
                <a:solidFill>
                  <a:srgbClr val="42568D"/>
                </a:solidFill>
                <a:latin typeface="Avenir Next Medium"/>
                <a:ea typeface="ＭＳ Ｐゴシック" charset="0"/>
                <a:cs typeface="Avenir Next Medium"/>
                <a:hlinkClick r:id="rId5"/>
              </a:rPr>
              <a:t>TEACHING THE U.S. CONSTITUTION</a:t>
            </a:r>
            <a:endParaRPr lang="en-US" sz="2800" dirty="0" smtClean="0">
              <a:solidFill>
                <a:srgbClr val="42568D"/>
              </a:solidFill>
              <a:latin typeface="Avenir Next Medium"/>
              <a:ea typeface="ＭＳ Ｐゴシック" charset="0"/>
              <a:cs typeface="Avenir Next Medium"/>
            </a:endParaRPr>
          </a:p>
          <a:p>
            <a:pPr marL="0" indent="0" eaLnBrk="1" hangingPunct="1">
              <a:buNone/>
            </a:pPr>
            <a:r>
              <a:rPr lang="en-US" sz="2800" dirty="0" smtClean="0">
                <a:latin typeface="Avenir Next Medium"/>
                <a:ea typeface="ＭＳ Ｐゴシック" charset="0"/>
                <a:cs typeface="Avenir Next Medium"/>
              </a:rPr>
              <a:t>	10/18: Edinburg</a:t>
            </a:r>
          </a:p>
          <a:p>
            <a:pPr marL="0" indent="0" eaLnBrk="1" hangingPunct="1">
              <a:buNone/>
            </a:pPr>
            <a:r>
              <a:rPr lang="en-US" sz="2800" dirty="0" smtClean="0">
                <a:latin typeface="Avenir Next Medium"/>
                <a:ea typeface="ＭＳ Ｐゴシック" charset="0"/>
                <a:cs typeface="Avenir Next Medium"/>
              </a:rPr>
              <a:t>	10/19: Corpus</a:t>
            </a:r>
          </a:p>
          <a:p>
            <a:pPr marL="0" indent="0" eaLnBrk="1" hangingPunct="1">
              <a:buNone/>
            </a:pPr>
            <a:r>
              <a:rPr lang="en-US" sz="2800" dirty="0" smtClean="0">
                <a:latin typeface="Avenir Next Medium"/>
                <a:ea typeface="ＭＳ Ｐゴシック" charset="0"/>
                <a:cs typeface="Avenir Next Medium"/>
              </a:rPr>
              <a:t>	10/20: San Antonio</a:t>
            </a:r>
          </a:p>
          <a:p>
            <a:pPr marL="0" indent="0" eaLnBrk="1" hangingPunct="1">
              <a:buNone/>
            </a:pPr>
            <a:endParaRPr lang="en-US" sz="2800" dirty="0" smtClean="0">
              <a:latin typeface="Avenir Next Medium"/>
              <a:ea typeface="ＭＳ Ｐゴシック" charset="0"/>
              <a:cs typeface="Avenir Next Medium"/>
            </a:endParaRPr>
          </a:p>
          <a:p>
            <a:endParaRPr lang="en-US" sz="2800" dirty="0" smtClean="0">
              <a:solidFill>
                <a:srgbClr val="42568D"/>
              </a:solidFill>
              <a:latin typeface="Avenir Next Medium"/>
              <a:ea typeface="ＭＳ Ｐゴシック" charset="0"/>
              <a:cs typeface="Avenir Next Medium"/>
            </a:endParaRPr>
          </a:p>
          <a:p>
            <a:pPr marL="0" indent="0" eaLnBrk="1" hangingPunct="1">
              <a:buNone/>
            </a:pPr>
            <a:endParaRPr lang="en-US" sz="2800" dirty="0" smtClean="0">
              <a:latin typeface="Avenir Next Medium"/>
              <a:ea typeface="ＭＳ Ｐゴシック" charset="0"/>
              <a:cs typeface="Avenir Next Medium"/>
            </a:endParaRPr>
          </a:p>
          <a:p>
            <a:pPr marL="0" indent="0" eaLnBrk="1" hangingPunct="1">
              <a:buNone/>
            </a:pPr>
            <a:endParaRPr lang="en-US" sz="2800" dirty="0">
              <a:latin typeface="Avenir Next Medium"/>
              <a:ea typeface="ＭＳ Ｐゴシック" charset="0"/>
              <a:cs typeface="Avenir Next Medium"/>
            </a:endParaRPr>
          </a:p>
          <a:p>
            <a:pPr marL="0" indent="0" eaLnBrk="1" hangingPunct="1">
              <a:buClr>
                <a:schemeClr val="tx1"/>
              </a:buClr>
            </a:pPr>
            <a:endParaRPr lang="en-US" sz="2800" dirty="0">
              <a:latin typeface="Avenir Next Medium"/>
              <a:ea typeface="ＭＳ Ｐゴシック" charset="0"/>
              <a:cs typeface="Avenir Next Medium"/>
            </a:endParaRPr>
          </a:p>
          <a:p>
            <a:pPr marL="0" indent="0" eaLnBrk="1" hangingPunct="1">
              <a:buFontTx/>
              <a:buNone/>
            </a:pPr>
            <a:endParaRPr lang="en-US" sz="2800" dirty="0">
              <a:latin typeface="Avenir Next Medium"/>
              <a:ea typeface="ＭＳ Ｐゴシック" charset="0"/>
              <a:cs typeface="Avenir Next Medium"/>
            </a:endParaRPr>
          </a:p>
        </p:txBody>
      </p:sp>
    </p:spTree>
    <p:extLst>
      <p:ext uri="{BB962C8B-B14F-4D97-AF65-F5344CB8AC3E}">
        <p14:creationId xmlns:p14="http://schemas.microsoft.com/office/powerpoint/2010/main" val="40092316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026"/>
          <p:cNvSpPr>
            <a:spLocks noGrp="1" noChangeArrowheads="1"/>
          </p:cNvSpPr>
          <p:nvPr>
            <p:ph type="title"/>
          </p:nvPr>
        </p:nvSpPr>
        <p:spPr/>
        <p:txBody>
          <a:bodyPr>
            <a:normAutofit/>
          </a:bodyPr>
          <a:lstStyle/>
          <a:p>
            <a:pPr algn="ctr" eaLnBrk="1" hangingPunct="1"/>
            <a:r>
              <a:rPr lang="en-US" sz="4500" b="1" dirty="0" smtClean="0">
                <a:latin typeface="Avenir Medium"/>
                <a:ea typeface="ＭＳ Ｐゴシック" charset="0"/>
                <a:cs typeface="Avenir Medium"/>
              </a:rPr>
              <a:t>Teaching the U.S. Constitution</a:t>
            </a:r>
            <a:endParaRPr lang="en-US" sz="4500" dirty="0">
              <a:latin typeface="Avenir Medium"/>
              <a:ea typeface="ＭＳ Ｐゴシック" charset="0"/>
              <a:cs typeface="Avenir Medium"/>
            </a:endParaRPr>
          </a:p>
        </p:txBody>
      </p:sp>
      <p:sp>
        <p:nvSpPr>
          <p:cNvPr id="27651" name="Rectangle 1027"/>
          <p:cNvSpPr>
            <a:spLocks noGrp="1" noChangeArrowheads="1"/>
          </p:cNvSpPr>
          <p:nvPr>
            <p:ph idx="1"/>
          </p:nvPr>
        </p:nvSpPr>
        <p:spPr>
          <a:xfrm>
            <a:off x="685800" y="1600200"/>
            <a:ext cx="8001000" cy="4876800"/>
          </a:xfrm>
        </p:spPr>
        <p:txBody>
          <a:bodyPr>
            <a:normAutofit lnSpcReduction="10000"/>
          </a:bodyPr>
          <a:lstStyle/>
          <a:p>
            <a:pPr marL="0" indent="0" eaLnBrk="1" hangingPunct="1">
              <a:buNone/>
            </a:pPr>
            <a:r>
              <a:rPr lang="en-US" sz="2800" dirty="0" smtClean="0">
                <a:latin typeface="Avenir Next Medium"/>
                <a:ea typeface="ＭＳ Ｐゴシック" charset="0"/>
                <a:cs typeface="Avenir Next Medium"/>
              </a:rPr>
              <a:t>10</a:t>
            </a:r>
            <a:r>
              <a:rPr lang="en-US" sz="2800" dirty="0" smtClean="0">
                <a:latin typeface="Avenir Next Medium"/>
                <a:ea typeface="ＭＳ Ｐゴシック" charset="0"/>
                <a:cs typeface="Avenir Next Medium"/>
              </a:rPr>
              <a:t>/18: Edinburg</a:t>
            </a:r>
          </a:p>
          <a:p>
            <a:pPr marL="0" indent="0" eaLnBrk="1" hangingPunct="1">
              <a:buNone/>
            </a:pPr>
            <a:r>
              <a:rPr lang="en-US" sz="2800" dirty="0" smtClean="0">
                <a:latin typeface="Avenir Next Medium"/>
                <a:ea typeface="ＭＳ Ｐゴシック" charset="0"/>
                <a:cs typeface="Avenir Next Medium"/>
              </a:rPr>
              <a:t>10</a:t>
            </a:r>
            <a:r>
              <a:rPr lang="en-US" sz="2800" dirty="0" smtClean="0">
                <a:latin typeface="Avenir Next Medium"/>
                <a:ea typeface="ＭＳ Ｐゴシック" charset="0"/>
                <a:cs typeface="Avenir Next Medium"/>
              </a:rPr>
              <a:t>/19: Corpus</a:t>
            </a:r>
          </a:p>
          <a:p>
            <a:pPr marL="0" indent="0" eaLnBrk="1" hangingPunct="1">
              <a:buNone/>
            </a:pPr>
            <a:r>
              <a:rPr lang="en-US" sz="2800" dirty="0" smtClean="0">
                <a:latin typeface="Avenir Next Medium"/>
                <a:ea typeface="ＭＳ Ｐゴシック" charset="0"/>
                <a:cs typeface="Avenir Next Medium"/>
              </a:rPr>
              <a:t>10</a:t>
            </a:r>
            <a:r>
              <a:rPr lang="en-US" sz="2800" dirty="0" smtClean="0">
                <a:latin typeface="Avenir Next Medium"/>
                <a:ea typeface="ＭＳ Ｐゴシック" charset="0"/>
                <a:cs typeface="Avenir Next Medium"/>
              </a:rPr>
              <a:t>/20: San Antonio</a:t>
            </a:r>
          </a:p>
          <a:p>
            <a:pPr marL="0" indent="0" eaLnBrk="1" hangingPunct="1">
              <a:buNone/>
            </a:pPr>
            <a:endParaRPr lang="en-US" sz="2800" dirty="0" smtClean="0">
              <a:latin typeface="Avenir Next Medium"/>
              <a:ea typeface="ＭＳ Ｐゴシック" charset="0"/>
              <a:cs typeface="Avenir Next Medium"/>
            </a:endParaRPr>
          </a:p>
          <a:p>
            <a:pPr marL="0" indent="0" eaLnBrk="1" hangingPunct="1">
              <a:buNone/>
            </a:pPr>
            <a:r>
              <a:rPr lang="en-US" sz="2800" dirty="0" smtClean="0">
                <a:latin typeface="Avenir Next Medium"/>
                <a:ea typeface="ＭＳ Ｐゴシック" charset="0"/>
                <a:cs typeface="Avenir Next Medium"/>
              </a:rPr>
              <a:t>The program includes presentations on: </a:t>
            </a:r>
          </a:p>
          <a:p>
            <a:r>
              <a:rPr lang="en-US" sz="2800" dirty="0" smtClean="0">
                <a:latin typeface="Avenir Next Medium"/>
                <a:ea typeface="ＭＳ Ｐゴシック" charset="0"/>
                <a:cs typeface="Avenir Next Medium"/>
              </a:rPr>
              <a:t>The Articles of Confederation</a:t>
            </a:r>
          </a:p>
          <a:p>
            <a:r>
              <a:rPr lang="en-US" sz="2800" dirty="0" smtClean="0">
                <a:latin typeface="Avenir Next Medium"/>
                <a:ea typeface="ＭＳ Ｐゴシック" charset="0"/>
                <a:cs typeface="Avenir Next Medium"/>
              </a:rPr>
              <a:t>Compromises in Adopting the Constitution</a:t>
            </a:r>
          </a:p>
          <a:p>
            <a:r>
              <a:rPr lang="en-US" sz="2800" dirty="0" smtClean="0">
                <a:latin typeface="Avenir Next Medium"/>
                <a:ea typeface="ＭＳ Ｐゴシック" charset="0"/>
                <a:cs typeface="Avenir Next Medium"/>
              </a:rPr>
              <a:t>The Bill of Rights</a:t>
            </a:r>
          </a:p>
          <a:p>
            <a:r>
              <a:rPr lang="en-US" sz="2800" dirty="0" smtClean="0">
                <a:latin typeface="Avenir Next Medium"/>
                <a:ea typeface="ＭＳ Ｐゴシック" charset="0"/>
                <a:cs typeface="Avenir Next Medium"/>
              </a:rPr>
              <a:t>Teaching the Constitution and the Bill of Rights</a:t>
            </a:r>
          </a:p>
          <a:p>
            <a:pPr marL="0" indent="0" eaLnBrk="1" hangingPunct="1">
              <a:buNone/>
            </a:pPr>
            <a:r>
              <a:rPr lang="en-US" sz="2800" dirty="0" smtClean="0">
                <a:latin typeface="Avenir Next Medium"/>
                <a:ea typeface="ＭＳ Ｐゴシック" charset="0"/>
                <a:cs typeface="Avenir Next Medium"/>
              </a:rPr>
              <a:t>Also: </a:t>
            </a:r>
            <a:r>
              <a:rPr lang="en-US" sz="2800" dirty="0">
                <a:latin typeface="Avenir Next Medium"/>
                <a:ea typeface="ＭＳ Ｐゴシック" charset="0"/>
                <a:cs typeface="Avenir Next Medium"/>
              </a:rPr>
              <a:t>p</a:t>
            </a:r>
            <a:r>
              <a:rPr lang="en-US" sz="2800" dirty="0" smtClean="0">
                <a:latin typeface="Avenir Next Medium"/>
                <a:ea typeface="ＭＳ Ｐゴシック" charset="0"/>
                <a:cs typeface="Avenir Next Medium"/>
              </a:rPr>
              <a:t>rimary source </a:t>
            </a:r>
            <a:r>
              <a:rPr lang="en-US" sz="2800" dirty="0">
                <a:latin typeface="Avenir Next Medium"/>
                <a:ea typeface="ＭＳ Ｐゴシック" charset="0"/>
                <a:cs typeface="Avenir Next Medium"/>
              </a:rPr>
              <a:t>s</a:t>
            </a:r>
            <a:r>
              <a:rPr lang="en-US" sz="2800" dirty="0" smtClean="0">
                <a:latin typeface="Avenir Next Medium"/>
                <a:ea typeface="ＭＳ Ｐゴシック" charset="0"/>
                <a:cs typeface="Avenir Next Medium"/>
              </a:rPr>
              <a:t>eminars with faculty!</a:t>
            </a:r>
            <a:endParaRPr lang="en-US" sz="2800" dirty="0" smtClean="0">
              <a:latin typeface="Avenir Next Medium"/>
              <a:ea typeface="ＭＳ Ｐゴシック" charset="0"/>
              <a:cs typeface="Avenir Next Medium"/>
            </a:endParaRPr>
          </a:p>
          <a:p>
            <a:endParaRPr lang="en-US" sz="2800" dirty="0" smtClean="0">
              <a:solidFill>
                <a:srgbClr val="42568D"/>
              </a:solidFill>
              <a:latin typeface="Avenir Next Medium"/>
              <a:ea typeface="ＭＳ Ｐゴシック" charset="0"/>
              <a:cs typeface="Avenir Next Medium"/>
            </a:endParaRPr>
          </a:p>
          <a:p>
            <a:pPr marL="0" indent="0" eaLnBrk="1" hangingPunct="1">
              <a:buNone/>
            </a:pPr>
            <a:endParaRPr lang="en-US" sz="2800" dirty="0" smtClean="0">
              <a:latin typeface="Avenir Next Medium"/>
              <a:ea typeface="ＭＳ Ｐゴシック" charset="0"/>
              <a:cs typeface="Avenir Next Medium"/>
            </a:endParaRPr>
          </a:p>
          <a:p>
            <a:pPr marL="0" indent="0" eaLnBrk="1" hangingPunct="1">
              <a:buNone/>
            </a:pPr>
            <a:endParaRPr lang="en-US" sz="2800" dirty="0">
              <a:latin typeface="Avenir Next Medium"/>
              <a:ea typeface="ＭＳ Ｐゴシック" charset="0"/>
              <a:cs typeface="Avenir Next Medium"/>
            </a:endParaRPr>
          </a:p>
          <a:p>
            <a:pPr marL="0" indent="0" eaLnBrk="1" hangingPunct="1">
              <a:buClr>
                <a:schemeClr val="tx1"/>
              </a:buClr>
            </a:pPr>
            <a:endParaRPr lang="en-US" sz="2800" dirty="0">
              <a:latin typeface="Avenir Next Medium"/>
              <a:ea typeface="ＭＳ Ｐゴシック" charset="0"/>
              <a:cs typeface="Avenir Next Medium"/>
            </a:endParaRPr>
          </a:p>
          <a:p>
            <a:pPr marL="0" indent="0" eaLnBrk="1" hangingPunct="1">
              <a:buFontTx/>
              <a:buNone/>
            </a:pPr>
            <a:endParaRPr lang="en-US" sz="2800" dirty="0">
              <a:latin typeface="Avenir Next Medium"/>
              <a:ea typeface="ＭＳ Ｐゴシック" charset="0"/>
              <a:cs typeface="Avenir Next Medium"/>
            </a:endParaRPr>
          </a:p>
        </p:txBody>
      </p:sp>
    </p:spTree>
    <p:extLst>
      <p:ext uri="{BB962C8B-B14F-4D97-AF65-F5344CB8AC3E}">
        <p14:creationId xmlns:p14="http://schemas.microsoft.com/office/powerpoint/2010/main" val="14214417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Capital">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6450</TotalTime>
  <Words>3120</Words>
  <Application>Microsoft Macintosh PowerPoint</Application>
  <PresentationFormat>On-screen Show (4:3)</PresentationFormat>
  <Paragraphs>363</Paragraphs>
  <Slides>19</Slides>
  <Notes>19</Notes>
  <HiddenSlides>0</HiddenSlides>
  <MMClips>2</MMClips>
  <ScaleCrop>false</ScaleCrop>
  <HeadingPairs>
    <vt:vector size="6" baseType="variant">
      <vt:variant>
        <vt:lpstr>Theme</vt:lpstr>
      </vt:variant>
      <vt:variant>
        <vt:i4>1</vt:i4>
      </vt:variant>
      <vt:variant>
        <vt:lpstr>Links</vt:lpstr>
      </vt:variant>
      <vt:variant>
        <vt:i4>3</vt:i4>
      </vt:variant>
      <vt:variant>
        <vt:lpstr>Slide Titles</vt:lpstr>
      </vt:variant>
      <vt:variant>
        <vt:i4>19</vt:i4>
      </vt:variant>
    </vt:vector>
  </HeadingPairs>
  <TitlesOfParts>
    <vt:vector size="23" baseType="lpstr">
      <vt:lpstr>Clarity</vt:lpstr>
      <vt:lpstr>LUPFER:2011:Grants%20Activity%20Report:2011GrantsActivityReport.doc!OLE_LINK1</vt:lpstr>
      <vt:lpstr>LUPFER:2011:Grants%20Activity%20Report:2011GrantsActivityReport.doc!OLE_LINK1</vt:lpstr>
      <vt:lpstr>LUPFER:2011:Grants%20Activity%20Report:2011GrantsActivityReport.doc!OLE_LINK1</vt:lpstr>
      <vt:lpstr>Programs and Resources  for Teachers</vt:lpstr>
      <vt:lpstr>About Humanities Texas</vt:lpstr>
      <vt:lpstr>Humanities Texas Core Programs</vt:lpstr>
      <vt:lpstr>PowerPoint Presentation</vt:lpstr>
      <vt:lpstr>Programs and Resources for Teachers</vt:lpstr>
      <vt:lpstr>Teacher Institutes and Workshops</vt:lpstr>
      <vt:lpstr>PowerPoint Presentation</vt:lpstr>
      <vt:lpstr>Fall 2017 Teacher Workshops</vt:lpstr>
      <vt:lpstr>Teaching the U.S. Constitution</vt:lpstr>
      <vt:lpstr>Outstanding Teaching Awards</vt:lpstr>
      <vt:lpstr>Texas Originals</vt:lpstr>
      <vt:lpstr>A President’s Vision</vt:lpstr>
      <vt:lpstr>Mentoring</vt:lpstr>
      <vt:lpstr>Traveling Exhibitions</vt:lpstr>
      <vt:lpstr>Mini-Grants</vt:lpstr>
      <vt:lpstr>Humanities Texas Website</vt:lpstr>
      <vt:lpstr>Humanities Texas E-newsletter</vt:lpstr>
      <vt:lpstr>Coming attractions</vt:lpstr>
      <vt:lpstr>How to stay in touch!</vt:lpstr>
    </vt:vector>
  </TitlesOfParts>
  <Company>Office User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Funding Opportunities with Humanities Texas</dc:title>
  <cp:lastModifiedBy>Eric Lupfer</cp:lastModifiedBy>
  <cp:revision>251</cp:revision>
  <cp:lastPrinted>2017-08-16T15:18:18Z</cp:lastPrinted>
  <dcterms:created xsi:type="dcterms:W3CDTF">2013-01-22T18:12:36Z</dcterms:created>
  <dcterms:modified xsi:type="dcterms:W3CDTF">2017-10-09T18:13:57Z</dcterms:modified>
</cp:coreProperties>
</file>