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94" r:id="rId2"/>
    <p:sldId id="295" r:id="rId3"/>
    <p:sldId id="282" r:id="rId4"/>
    <p:sldId id="276" r:id="rId5"/>
    <p:sldId id="277" r:id="rId6"/>
    <p:sldId id="290" r:id="rId7"/>
    <p:sldId id="283" r:id="rId8"/>
    <p:sldId id="284" r:id="rId9"/>
    <p:sldId id="278" r:id="rId10"/>
    <p:sldId id="279" r:id="rId11"/>
    <p:sldId id="285" r:id="rId12"/>
    <p:sldId id="267" r:id="rId13"/>
    <p:sldId id="257" r:id="rId14"/>
    <p:sldId id="258" r:id="rId15"/>
    <p:sldId id="259" r:id="rId16"/>
    <p:sldId id="261" r:id="rId17"/>
    <p:sldId id="260" r:id="rId18"/>
    <p:sldId id="262" r:id="rId19"/>
    <p:sldId id="263" r:id="rId20"/>
    <p:sldId id="264" r:id="rId21"/>
    <p:sldId id="272" r:id="rId22"/>
    <p:sldId id="273" r:id="rId23"/>
    <p:sldId id="268"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E168068-F6A6-4ABE-B16D-D8C935A8328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E12DD-E9AA-41DB-B765-9AE3E4D366E2}" type="slidenum">
              <a:rPr lang="en-US"/>
              <a:pPr/>
              <a:t>2</a:t>
            </a:fld>
            <a:endParaRPr 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20CD2-202D-42E8-9954-240AC3488102}" type="slidenum">
              <a:rPr lang="en-US"/>
              <a:pPr/>
              <a:t>17</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0D3F4-234F-43FE-96E5-1597CB65A128}" type="slidenum">
              <a:rPr lang="en-US"/>
              <a:pPr/>
              <a:t>18</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0B157-F097-42B0-85A4-87045B907C25}" type="slidenum">
              <a:rPr lang="en-US"/>
              <a:pPr/>
              <a:t>19</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855ED-6FF0-4402-A16A-10234F63CD36}" type="slidenum">
              <a:rPr lang="en-US"/>
              <a:pPr/>
              <a:t>20</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879C4-4077-4423-BE29-243784B9AA1A}" type="slidenum">
              <a:rPr lang="en-US"/>
              <a:pPr/>
              <a:t>23</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D69BC-54E1-481F-B87F-5216A7320DD5}" type="slidenum">
              <a:rPr lang="en-US"/>
              <a:pPr/>
              <a:t>8</a:t>
            </a:fld>
            <a:endParaRPr 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32061-BD41-4409-ACDA-07FF7396B7D6}" type="slidenum">
              <a:rPr lang="en-US"/>
              <a:pPr/>
              <a:t>9</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1783 portrait by Charles Willson Peale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9DE95-76FE-4FEB-92FE-95AE996043FE}" type="slidenum">
              <a:rPr lang="en-US"/>
              <a:pPr/>
              <a:t>11</a:t>
            </a:fld>
            <a:endParaRPr 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B39BC7-E62F-4C68-AC45-38AAFD26D4BB}" type="slidenum">
              <a:rPr lang="en-US"/>
              <a:pPr/>
              <a:t>12</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F82F6-88C3-4883-B0FC-20558CABCD30}" type="slidenum">
              <a:rPr lang="en-US"/>
              <a:pPr/>
              <a:t>13</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8D1B6-A505-4DD4-8A35-7FFB120C19F5}" type="slidenum">
              <a:rPr lang="en-US"/>
              <a:pPr/>
              <a:t>14</a:t>
            </a:fld>
            <a:endParaRPr 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6417B-5DEA-4CEB-826C-D1E612EDC949}" type="slidenum">
              <a:rPr lang="en-US"/>
              <a:pPr/>
              <a:t>15</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5731B-12A0-4B5F-8202-14568930C592}" type="slidenum">
              <a:rPr lang="en-US"/>
              <a:pPr/>
              <a:t>16</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768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6804" name="Rectangle 4"/>
          <p:cNvSpPr>
            <a:spLocks noGrp="1" noChangeArrowheads="1"/>
          </p:cNvSpPr>
          <p:nvPr>
            <p:ph type="dt" sz="quarter" idx="2"/>
          </p:nvPr>
        </p:nvSpPr>
        <p:spPr/>
        <p:txBody>
          <a:bodyPr/>
          <a:lstStyle>
            <a:lvl1pPr>
              <a:defRPr/>
            </a:lvl1pPr>
          </a:lstStyle>
          <a:p>
            <a:endParaRPr lang="en-US"/>
          </a:p>
        </p:txBody>
      </p:sp>
      <p:sp>
        <p:nvSpPr>
          <p:cNvPr id="76805" name="Rectangle 5"/>
          <p:cNvSpPr>
            <a:spLocks noGrp="1" noChangeArrowheads="1"/>
          </p:cNvSpPr>
          <p:nvPr>
            <p:ph type="ftr" sz="quarter" idx="3"/>
          </p:nvPr>
        </p:nvSpPr>
        <p:spPr/>
        <p:txBody>
          <a:bodyPr/>
          <a:lstStyle>
            <a:lvl1pPr>
              <a:defRPr/>
            </a:lvl1pPr>
          </a:lstStyle>
          <a:p>
            <a:endParaRPr lang="en-US"/>
          </a:p>
        </p:txBody>
      </p:sp>
      <p:sp>
        <p:nvSpPr>
          <p:cNvPr id="76806" name="Rectangle 6"/>
          <p:cNvSpPr>
            <a:spLocks noGrp="1" noChangeArrowheads="1"/>
          </p:cNvSpPr>
          <p:nvPr>
            <p:ph type="sldNum" sz="quarter" idx="4"/>
          </p:nvPr>
        </p:nvSpPr>
        <p:spPr/>
        <p:txBody>
          <a:bodyPr/>
          <a:lstStyle>
            <a:lvl1pPr>
              <a:defRPr/>
            </a:lvl1pPr>
          </a:lstStyle>
          <a:p>
            <a:fld id="{BD2B60D5-8808-49BF-A299-F90EF5BA83D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A41DBD-E47E-4D78-9DA1-D228B41F020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29816-6EAE-4678-A930-2F69B82D024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84EA38-389D-497B-9A2D-DE4ADA24B13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C52947-54BE-490A-A6B4-341FA5E91F7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B378DB-7B33-4F53-84F4-7D84321D9C2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F68E3D-59C3-4C1F-AF8B-4CFC8783B94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7B11845-CE49-4DAD-B1E9-E30CD988133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8B37AB-B916-4B39-8F81-A85306119F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1C2CEE-78D7-4670-88CE-00205596185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B3091E-327E-44DD-8CA5-CBD1ED9A208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2E1D904D-AE06-4BDA-B301-70DF38CFC11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James Madison and the Constitution</a:t>
            </a:r>
            <a:endParaRPr lang="en-US" dirty="0"/>
          </a:p>
        </p:txBody>
      </p:sp>
      <p:sp>
        <p:nvSpPr>
          <p:cNvPr id="3" name="Subtitle 2"/>
          <p:cNvSpPr>
            <a:spLocks noGrp="1"/>
          </p:cNvSpPr>
          <p:nvPr>
            <p:ph type="subTitle" sz="quarter" idx="1"/>
          </p:nvPr>
        </p:nvSpPr>
        <p:spPr/>
        <p:txBody>
          <a:bodyPr/>
          <a:lstStyle/>
          <a:p>
            <a:r>
              <a:rPr lang="en-US" dirty="0" smtClean="0"/>
              <a:t>Jack </a:t>
            </a:r>
            <a:r>
              <a:rPr lang="en-US" dirty="0" err="1" smtClean="0"/>
              <a:t>Rakove</a:t>
            </a:r>
            <a:endParaRPr lang="en-US" dirty="0" smtClean="0"/>
          </a:p>
          <a:p>
            <a:r>
              <a:rPr lang="en-US" dirty="0" smtClean="0"/>
              <a:t>Stanford University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cstate="print"/>
          <a:srcRect/>
          <a:stretch>
            <a:fillRect/>
          </a:stretch>
        </p:blipFill>
        <p:spPr bwMode="auto">
          <a:xfrm>
            <a:off x="2133600" y="0"/>
            <a:ext cx="5443538" cy="777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a:stretch>
            <a:fillRect/>
          </a:stretch>
        </p:blipFill>
        <p:spPr bwMode="auto">
          <a:xfrm>
            <a:off x="533400" y="6350"/>
            <a:ext cx="7924800" cy="6827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1822450" y="0"/>
            <a:ext cx="54991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0" y="419100"/>
            <a:ext cx="91440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0" y="396875"/>
            <a:ext cx="9144000" cy="6064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srcRect/>
          <a:stretch>
            <a:fillRect/>
          </a:stretch>
        </p:blipFill>
        <p:spPr bwMode="auto">
          <a:xfrm>
            <a:off x="0" y="381000"/>
            <a:ext cx="93726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srcRect/>
          <a:stretch>
            <a:fillRect/>
          </a:stretch>
        </p:blipFill>
        <p:spPr bwMode="auto">
          <a:xfrm>
            <a:off x="1760538" y="0"/>
            <a:ext cx="562292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srcRect/>
          <a:stretch>
            <a:fillRect/>
          </a:stretch>
        </p:blipFill>
        <p:spPr bwMode="auto">
          <a:xfrm>
            <a:off x="1600200" y="0"/>
            <a:ext cx="5943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srcRect/>
          <a:stretch>
            <a:fillRect/>
          </a:stretch>
        </p:blipFill>
        <p:spPr bwMode="auto">
          <a:xfrm>
            <a:off x="0" y="373063"/>
            <a:ext cx="9144000" cy="6111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srcRect/>
          <a:stretch>
            <a:fillRect/>
          </a:stretch>
        </p:blipFill>
        <p:spPr bwMode="auto">
          <a:xfrm>
            <a:off x="0" y="479425"/>
            <a:ext cx="9144000" cy="589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madison2"/>
          <p:cNvPicPr>
            <a:picLocks noChangeAspect="1" noChangeArrowheads="1"/>
          </p:cNvPicPr>
          <p:nvPr/>
        </p:nvPicPr>
        <p:blipFill>
          <a:blip r:embed="rId3" cstate="print"/>
          <a:srcRect/>
          <a:stretch>
            <a:fillRect/>
          </a:stretch>
        </p:blipFill>
        <p:spPr bwMode="auto">
          <a:xfrm>
            <a:off x="2438400" y="0"/>
            <a:ext cx="5459413"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cstate="print"/>
          <a:srcRect/>
          <a:stretch>
            <a:fillRect/>
          </a:stretch>
        </p:blipFill>
        <p:spPr bwMode="auto">
          <a:xfrm>
            <a:off x="1765300" y="0"/>
            <a:ext cx="5613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Madison to Washington</a:t>
            </a:r>
            <a:br>
              <a:rPr lang="en-US" sz="4000"/>
            </a:br>
            <a:r>
              <a:rPr lang="en-US" sz="4000"/>
              <a:t>April 16, 1787</a:t>
            </a:r>
          </a:p>
        </p:txBody>
      </p:sp>
      <p:graphicFrame>
        <p:nvGraphicFramePr>
          <p:cNvPr id="39939" name="Object 3"/>
          <p:cNvGraphicFramePr>
            <a:graphicFrameLocks noChangeAspect="1"/>
          </p:cNvGraphicFramePr>
          <p:nvPr>
            <p:ph idx="1"/>
          </p:nvPr>
        </p:nvGraphicFramePr>
        <p:xfrm>
          <a:off x="0" y="2667000"/>
          <a:ext cx="9372600" cy="2200275"/>
        </p:xfrm>
        <a:graphic>
          <a:graphicData uri="http://schemas.openxmlformats.org/presentationml/2006/ole">
            <p:oleObj spid="_x0000_s39939" name="Photo Editor Photo" r:id="rId3" imgW="15133333" imgH="3552381" progId="MSPhotoEd.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8" name="Object 4"/>
          <p:cNvGraphicFramePr>
            <a:graphicFrameLocks noChangeAspect="1"/>
          </p:cNvGraphicFramePr>
          <p:nvPr/>
        </p:nvGraphicFramePr>
        <p:xfrm>
          <a:off x="1516063" y="0"/>
          <a:ext cx="6111875" cy="6858000"/>
        </p:xfrm>
        <a:graphic>
          <a:graphicData uri="http://schemas.openxmlformats.org/presentationml/2006/ole">
            <p:oleObj spid="_x0000_s41988" name="Photo Editor Photo" r:id="rId3" imgW="14409524" imgH="16161905" progId="MSPhotoEd.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3" cstate="print"/>
          <a:srcRect/>
          <a:stretch>
            <a:fillRect/>
          </a:stretch>
        </p:blipFill>
        <p:spPr bwMode="auto">
          <a:xfrm>
            <a:off x="1524000" y="-238125"/>
            <a:ext cx="6096000" cy="7334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81000"/>
            <a:ext cx="8229600" cy="768350"/>
          </a:xfrm>
        </p:spPr>
        <p:txBody>
          <a:bodyPr/>
          <a:lstStyle/>
          <a:p>
            <a:r>
              <a:rPr lang="en-US" sz="4000"/>
              <a:t>Madison, </a:t>
            </a:r>
            <a:r>
              <a:rPr lang="en-US" sz="4000" i="1"/>
              <a:t>Federalist</a:t>
            </a:r>
            <a:r>
              <a:rPr lang="en-US" sz="4000"/>
              <a:t> 49</a:t>
            </a:r>
          </a:p>
        </p:txBody>
      </p:sp>
      <p:sp>
        <p:nvSpPr>
          <p:cNvPr id="64515" name="Rectangle 3"/>
          <p:cNvSpPr>
            <a:spLocks noGrp="1" noChangeArrowheads="1"/>
          </p:cNvSpPr>
          <p:nvPr>
            <p:ph type="body" idx="1"/>
          </p:nvPr>
        </p:nvSpPr>
        <p:spPr>
          <a:xfrm>
            <a:off x="457200" y="990600"/>
            <a:ext cx="8229600" cy="5867400"/>
          </a:xfrm>
        </p:spPr>
        <p:txBody>
          <a:bodyPr/>
          <a:lstStyle/>
          <a:p>
            <a:pPr>
              <a:lnSpc>
                <a:spcPct val="90000"/>
              </a:lnSpc>
              <a:buFont typeface="Wingdings" pitchFamily="2" charset="2"/>
              <a:buNone/>
            </a:pPr>
            <a:r>
              <a:rPr lang="en-US" sz="2400"/>
              <a:t>	Notwithstanding the success which has attended the revisions of our established forms of government, and which does so much honour to the virtue and intelligence of the people of America, it must be confessed, that the experiments are of too ticklish a nature to be unnecessarily multiplied. We are to recollect that all the existing constitutions were formed in the midst of a danger which repressed the passions most unfriendly to order and concord; of an enthusiastic confidence of the people in their patriotic leaders, which stifled the ordinary diversity of opinions on great national questions; of a universal ardor for new and opposite forms, produced by a universal resentment and indignation against the antient government; and whilst no spirit of party, connected with the changes to be made, or the abuses to be reformed, could mingle its leven in the operation.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Judith Shklar on Madison</a:t>
            </a:r>
          </a:p>
        </p:txBody>
      </p:sp>
      <p:sp>
        <p:nvSpPr>
          <p:cNvPr id="48131" name="Rectangle 3"/>
          <p:cNvSpPr>
            <a:spLocks noGrp="1" noChangeArrowheads="1"/>
          </p:cNvSpPr>
          <p:nvPr>
            <p:ph type="body" idx="1"/>
          </p:nvPr>
        </p:nvSpPr>
        <p:spPr/>
        <p:txBody>
          <a:bodyPr/>
          <a:lstStyle/>
          <a:p>
            <a:pPr>
              <a:lnSpc>
                <a:spcPct val="90000"/>
              </a:lnSpc>
              <a:buFont typeface="Wingdings" pitchFamily="2" charset="2"/>
              <a:buNone/>
            </a:pPr>
            <a:r>
              <a:rPr lang="en-US"/>
              <a:t>	He had a historian’s mind, which was a great intellectual advantage. It enabled him to penetrate to the logic of collective action, even when on the surface there seemed to be nothing but random irrationality and partisan wrangling. By reflecting upon previous occasions and experiences he was always able to see a pattern amid the confusion of men and events. (1997 APSA Presidential Address)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81000"/>
            <a:ext cx="8229600" cy="676275"/>
          </a:xfrm>
        </p:spPr>
        <p:txBody>
          <a:bodyPr/>
          <a:lstStyle/>
          <a:p>
            <a:r>
              <a:rPr lang="en-US" sz="4000"/>
              <a:t>Bernard Bailyn on Madison</a:t>
            </a:r>
          </a:p>
        </p:txBody>
      </p:sp>
      <p:sp>
        <p:nvSpPr>
          <p:cNvPr id="49155" name="Rectangle 3"/>
          <p:cNvSpPr>
            <a:spLocks noGrp="1" noChangeArrowheads="1"/>
          </p:cNvSpPr>
          <p:nvPr>
            <p:ph type="body" idx="1"/>
          </p:nvPr>
        </p:nvSpPr>
        <p:spPr>
          <a:xfrm>
            <a:off x="457200" y="1143000"/>
            <a:ext cx="8229600" cy="4983163"/>
          </a:xfrm>
        </p:spPr>
        <p:txBody>
          <a:bodyPr/>
          <a:lstStyle/>
          <a:p>
            <a:pPr>
              <a:buFont typeface="Wingdings" pitchFamily="2" charset="2"/>
              <a:buNone/>
            </a:pPr>
            <a:r>
              <a:rPr lang="en-US" sz="2800"/>
              <a:t>	Paine was an ignoramus, both in ideas and in the practice of politics, next to Adams, Jefferson, Madison, or Wilson. . . . And he had none of the hard, quizzical, grainy quality of mind that led Madison to probe the deepest questions of republicanism not as an ideal contrast to monarchical corruption but as an operating, practical, everyday process of government capable of containing within it the explosive forces of society. (</a:t>
            </a:r>
            <a:r>
              <a:rPr lang="en-US" sz="2800" i="1"/>
              <a:t>Faces of Revolution</a:t>
            </a:r>
            <a:r>
              <a:rPr lang="en-US" sz="2800"/>
              <a:t>, 82)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p:cNvPicPr>
            <a:picLocks noChangeAspect="1" noChangeArrowheads="1"/>
          </p:cNvPicPr>
          <p:nvPr/>
        </p:nvPicPr>
        <p:blipFill>
          <a:blip r:embed="rId2" cstate="print"/>
          <a:srcRect/>
          <a:stretch>
            <a:fillRect/>
          </a:stretch>
        </p:blipFill>
        <p:spPr bwMode="auto">
          <a:xfrm>
            <a:off x="2347913" y="0"/>
            <a:ext cx="4471987" cy="70389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81000"/>
            <a:ext cx="8229600" cy="768350"/>
          </a:xfrm>
        </p:spPr>
        <p:txBody>
          <a:bodyPr/>
          <a:lstStyle/>
          <a:p>
            <a:r>
              <a:rPr lang="en-US" sz="4000"/>
              <a:t>2 Paradigmatic  Statements</a:t>
            </a:r>
          </a:p>
        </p:txBody>
      </p:sp>
      <p:sp>
        <p:nvSpPr>
          <p:cNvPr id="66563" name="Rectangle 3"/>
          <p:cNvSpPr>
            <a:spLocks noGrp="1" noChangeArrowheads="1"/>
          </p:cNvSpPr>
          <p:nvPr>
            <p:ph type="body" idx="1"/>
          </p:nvPr>
        </p:nvSpPr>
        <p:spPr>
          <a:xfrm>
            <a:off x="457200" y="1066800"/>
            <a:ext cx="8229600" cy="5059363"/>
          </a:xfrm>
        </p:spPr>
        <p:txBody>
          <a:bodyPr/>
          <a:lstStyle/>
          <a:p>
            <a:pPr>
              <a:buFont typeface="Wingdings" pitchFamily="2" charset="2"/>
              <a:buNone/>
            </a:pPr>
            <a:r>
              <a:rPr lang="en-US"/>
              <a:t>	In the extent and proper structure of the Union, therefore, we behold a republican remedy for the diseases most incident to republican government. (</a:t>
            </a:r>
            <a:r>
              <a:rPr lang="en-US" i="1"/>
              <a:t>Federalist</a:t>
            </a:r>
            <a:r>
              <a:rPr lang="en-US"/>
              <a:t> 10)</a:t>
            </a:r>
          </a:p>
          <a:p>
            <a:pPr>
              <a:buFont typeface="Wingdings" pitchFamily="2" charset="2"/>
              <a:buNone/>
            </a:pPr>
            <a:endParaRPr lang="en-US"/>
          </a:p>
          <a:p>
            <a:pPr>
              <a:buFont typeface="Wingdings" pitchFamily="2" charset="2"/>
              <a:buNone/>
            </a:pPr>
            <a:r>
              <a:rPr lang="en-US"/>
              <a:t>	Ambition must be made to counteract ambition. The interest of the man must be connected with the constitutional rights of the place. (</a:t>
            </a:r>
            <a:r>
              <a:rPr lang="en-US" i="1"/>
              <a:t>Federalist</a:t>
            </a:r>
            <a:r>
              <a:rPr lang="en-US"/>
              <a:t> 51)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montesquieu"/>
          <p:cNvPicPr>
            <a:picLocks noChangeAspect="1" noChangeArrowheads="1"/>
          </p:cNvPicPr>
          <p:nvPr/>
        </p:nvPicPr>
        <p:blipFill>
          <a:blip r:embed="rId3" cstate="print"/>
          <a:srcRect/>
          <a:stretch>
            <a:fillRect/>
          </a:stretch>
        </p:blipFill>
        <p:spPr bwMode="auto">
          <a:xfrm>
            <a:off x="1344613" y="0"/>
            <a:ext cx="636905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3" cstate="print"/>
          <a:srcRect/>
          <a:stretch>
            <a:fillRect/>
          </a:stretch>
        </p:blipFill>
        <p:spPr bwMode="auto">
          <a:xfrm>
            <a:off x="1524000" y="-85725"/>
            <a:ext cx="6096000" cy="7029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638</TotalTime>
  <Words>47</Words>
  <Application>Microsoft Office PowerPoint</Application>
  <PresentationFormat>On-screen Show (4:3)</PresentationFormat>
  <Paragraphs>29</Paragraphs>
  <Slides>23</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Tahoma</vt:lpstr>
      <vt:lpstr>Wingdings</vt:lpstr>
      <vt:lpstr>Textured</vt:lpstr>
      <vt:lpstr>Microsoft Photo Editor 3.0 Photo</vt:lpstr>
      <vt:lpstr>James Madison and the Constitution</vt:lpstr>
      <vt:lpstr>Slide 2</vt:lpstr>
      <vt:lpstr>Madison, Federalist 49</vt:lpstr>
      <vt:lpstr>Judith Shklar on Madison</vt:lpstr>
      <vt:lpstr>Bernard Bailyn on Madison</vt:lpstr>
      <vt:lpstr>Slide 6</vt:lpstr>
      <vt:lpstr>2 Paradigmatic  Statements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Madison to Washington April 16, 1787</vt:lpstr>
      <vt:lpstr>Slide 22</vt:lpstr>
      <vt:lpstr>Slide 23</vt:lpstr>
    </vt:vector>
  </TitlesOfParts>
  <Company>History Dept., Stanford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Jack Rakove</dc:creator>
  <cp:lastModifiedBy>Jack Rakove</cp:lastModifiedBy>
  <cp:revision>19</cp:revision>
  <dcterms:created xsi:type="dcterms:W3CDTF">2005-11-09T05:52:25Z</dcterms:created>
  <dcterms:modified xsi:type="dcterms:W3CDTF">2013-09-26T04:13:49Z</dcterms:modified>
</cp:coreProperties>
</file>