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91" r:id="rId2"/>
    <p:sldId id="257" r:id="rId3"/>
    <p:sldId id="288" r:id="rId4"/>
    <p:sldId id="258" r:id="rId5"/>
    <p:sldId id="286" r:id="rId6"/>
    <p:sldId id="268" r:id="rId7"/>
    <p:sldId id="276" r:id="rId8"/>
    <p:sldId id="273" r:id="rId9"/>
    <p:sldId id="277" r:id="rId10"/>
    <p:sldId id="267" r:id="rId11"/>
    <p:sldId id="279" r:id="rId12"/>
    <p:sldId id="256" r:id="rId13"/>
    <p:sldId id="264" r:id="rId14"/>
    <p:sldId id="278" r:id="rId15"/>
    <p:sldId id="287" r:id="rId16"/>
    <p:sldId id="292" r:id="rId17"/>
    <p:sldId id="290"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DFF"/>
    <a:srgbClr val="ABCDF0"/>
    <a:srgbClr val="7F6E64"/>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03"/>
    <p:restoredTop sz="94786"/>
  </p:normalViewPr>
  <p:slideViewPr>
    <p:cSldViewPr>
      <p:cViewPr varScale="1">
        <p:scale>
          <a:sx n="80" d="100"/>
          <a:sy n="80" d="100"/>
        </p:scale>
        <p:origin x="200"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27DFF-C917-4042-A19D-9B35C89BA2DE}" type="datetimeFigureOut">
              <a:rPr lang="en-US" smtClean="0"/>
              <a:t>2/4/21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126FD-21DB-5B45-A39B-5D1819197481}" type="slidenum">
              <a:rPr lang="en-US" smtClean="0"/>
              <a:t>‹#›</a:t>
            </a:fld>
            <a:endParaRPr lang="en-US"/>
          </a:p>
        </p:txBody>
      </p:sp>
    </p:spTree>
    <p:extLst>
      <p:ext uri="{BB962C8B-B14F-4D97-AF65-F5344CB8AC3E}">
        <p14:creationId xmlns:p14="http://schemas.microsoft.com/office/powerpoint/2010/main" val="3701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126FD-21DB-5B45-A39B-5D1819197481}" type="slidenum">
              <a:rPr lang="en-US" smtClean="0"/>
              <a:t>6</a:t>
            </a:fld>
            <a:endParaRPr lang="en-US"/>
          </a:p>
        </p:txBody>
      </p:sp>
    </p:spTree>
    <p:extLst>
      <p:ext uri="{BB962C8B-B14F-4D97-AF65-F5344CB8AC3E}">
        <p14:creationId xmlns:p14="http://schemas.microsoft.com/office/powerpoint/2010/main" val="133328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126FD-21DB-5B45-A39B-5D1819197481}" type="slidenum">
              <a:rPr lang="en-US" smtClean="0"/>
              <a:t>8</a:t>
            </a:fld>
            <a:endParaRPr lang="en-US"/>
          </a:p>
        </p:txBody>
      </p:sp>
    </p:spTree>
    <p:extLst>
      <p:ext uri="{BB962C8B-B14F-4D97-AF65-F5344CB8AC3E}">
        <p14:creationId xmlns:p14="http://schemas.microsoft.com/office/powerpoint/2010/main" val="145951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126FD-21DB-5B45-A39B-5D1819197481}" type="slidenum">
              <a:rPr lang="en-US" smtClean="0"/>
              <a:t>10</a:t>
            </a:fld>
            <a:endParaRPr lang="en-US"/>
          </a:p>
        </p:txBody>
      </p:sp>
    </p:spTree>
    <p:extLst>
      <p:ext uri="{BB962C8B-B14F-4D97-AF65-F5344CB8AC3E}">
        <p14:creationId xmlns:p14="http://schemas.microsoft.com/office/powerpoint/2010/main" val="1956561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83D267-21D0-2B47-98B6-532EB99D6F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B7B311-F685-6146-9CE8-2ABE75F1DF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ED70AF-C39D-694D-B10D-68D624811915}"/>
              </a:ext>
            </a:extLst>
          </p:cNvPr>
          <p:cNvSpPr>
            <a:spLocks noGrp="1" noChangeArrowheads="1"/>
          </p:cNvSpPr>
          <p:nvPr>
            <p:ph type="sldNum" sz="quarter" idx="12"/>
          </p:nvPr>
        </p:nvSpPr>
        <p:spPr>
          <a:ln/>
        </p:spPr>
        <p:txBody>
          <a:bodyPr/>
          <a:lstStyle>
            <a:lvl1pPr>
              <a:defRPr/>
            </a:lvl1pPr>
          </a:lstStyle>
          <a:p>
            <a:fld id="{1190BAC0-E6CE-2444-A278-4A24B0065995}" type="slidenum">
              <a:rPr lang="en-US" altLang="en-US"/>
              <a:pPr/>
              <a:t>‹#›</a:t>
            </a:fld>
            <a:endParaRPr lang="en-US" altLang="en-US"/>
          </a:p>
        </p:txBody>
      </p:sp>
    </p:spTree>
    <p:extLst>
      <p:ext uri="{BB962C8B-B14F-4D97-AF65-F5344CB8AC3E}">
        <p14:creationId xmlns:p14="http://schemas.microsoft.com/office/powerpoint/2010/main" val="219546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DDCD52-7EAD-D348-9DB7-6F77FEB171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A3418-BEC3-C14B-A826-5D942D45C4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70E97B-729A-2341-842E-7C5E2CED4300}"/>
              </a:ext>
            </a:extLst>
          </p:cNvPr>
          <p:cNvSpPr>
            <a:spLocks noGrp="1" noChangeArrowheads="1"/>
          </p:cNvSpPr>
          <p:nvPr>
            <p:ph type="sldNum" sz="quarter" idx="12"/>
          </p:nvPr>
        </p:nvSpPr>
        <p:spPr>
          <a:ln/>
        </p:spPr>
        <p:txBody>
          <a:bodyPr/>
          <a:lstStyle>
            <a:lvl1pPr>
              <a:defRPr/>
            </a:lvl1pPr>
          </a:lstStyle>
          <a:p>
            <a:fld id="{C83815F3-7AF8-6D40-B645-2FBCB60C69C6}" type="slidenum">
              <a:rPr lang="en-US" altLang="en-US"/>
              <a:pPr/>
              <a:t>‹#›</a:t>
            </a:fld>
            <a:endParaRPr lang="en-US" altLang="en-US"/>
          </a:p>
        </p:txBody>
      </p:sp>
    </p:spTree>
    <p:extLst>
      <p:ext uri="{BB962C8B-B14F-4D97-AF65-F5344CB8AC3E}">
        <p14:creationId xmlns:p14="http://schemas.microsoft.com/office/powerpoint/2010/main" val="399579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AA410A-9301-E742-BAA4-5C995C03B4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0FBB81-7FE3-F446-9361-F56B60095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44ABCA-C146-1343-ABCA-C3B268E6E419}"/>
              </a:ext>
            </a:extLst>
          </p:cNvPr>
          <p:cNvSpPr>
            <a:spLocks noGrp="1" noChangeArrowheads="1"/>
          </p:cNvSpPr>
          <p:nvPr>
            <p:ph type="sldNum" sz="quarter" idx="12"/>
          </p:nvPr>
        </p:nvSpPr>
        <p:spPr>
          <a:ln/>
        </p:spPr>
        <p:txBody>
          <a:bodyPr/>
          <a:lstStyle>
            <a:lvl1pPr>
              <a:defRPr/>
            </a:lvl1pPr>
          </a:lstStyle>
          <a:p>
            <a:fld id="{06F2C400-E817-2942-98CD-7460C16F2E51}" type="slidenum">
              <a:rPr lang="en-US" altLang="en-US"/>
              <a:pPr/>
              <a:t>‹#›</a:t>
            </a:fld>
            <a:endParaRPr lang="en-US" altLang="en-US"/>
          </a:p>
        </p:txBody>
      </p:sp>
    </p:spTree>
    <p:extLst>
      <p:ext uri="{BB962C8B-B14F-4D97-AF65-F5344CB8AC3E}">
        <p14:creationId xmlns:p14="http://schemas.microsoft.com/office/powerpoint/2010/main" val="248558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97D39B-586F-3248-9E60-476EB64FD0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EA8857-F3F3-6649-9EED-3636D42677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3C9BEF-300A-3744-BB5F-74D313FC4323}"/>
              </a:ext>
            </a:extLst>
          </p:cNvPr>
          <p:cNvSpPr>
            <a:spLocks noGrp="1" noChangeArrowheads="1"/>
          </p:cNvSpPr>
          <p:nvPr>
            <p:ph type="sldNum" sz="quarter" idx="12"/>
          </p:nvPr>
        </p:nvSpPr>
        <p:spPr>
          <a:ln/>
        </p:spPr>
        <p:txBody>
          <a:bodyPr/>
          <a:lstStyle>
            <a:lvl1pPr>
              <a:defRPr/>
            </a:lvl1pPr>
          </a:lstStyle>
          <a:p>
            <a:fld id="{FE4B906E-00AD-F444-9ED2-5718B6939073}" type="slidenum">
              <a:rPr lang="en-US" altLang="en-US"/>
              <a:pPr/>
              <a:t>‹#›</a:t>
            </a:fld>
            <a:endParaRPr lang="en-US" altLang="en-US"/>
          </a:p>
        </p:txBody>
      </p:sp>
    </p:spTree>
    <p:extLst>
      <p:ext uri="{BB962C8B-B14F-4D97-AF65-F5344CB8AC3E}">
        <p14:creationId xmlns:p14="http://schemas.microsoft.com/office/powerpoint/2010/main" val="316522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6580772-F044-6140-8756-452A99A325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AB4B57-3B43-9846-88A4-653A118E7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E91902-272F-E24F-AAE8-03DCC3B0ED3C}"/>
              </a:ext>
            </a:extLst>
          </p:cNvPr>
          <p:cNvSpPr>
            <a:spLocks noGrp="1" noChangeArrowheads="1"/>
          </p:cNvSpPr>
          <p:nvPr>
            <p:ph type="sldNum" sz="quarter" idx="12"/>
          </p:nvPr>
        </p:nvSpPr>
        <p:spPr>
          <a:ln/>
        </p:spPr>
        <p:txBody>
          <a:bodyPr/>
          <a:lstStyle>
            <a:lvl1pPr>
              <a:defRPr/>
            </a:lvl1pPr>
          </a:lstStyle>
          <a:p>
            <a:fld id="{F2B430ED-E0AD-CA47-8482-120C3720B271}" type="slidenum">
              <a:rPr lang="en-US" altLang="en-US"/>
              <a:pPr/>
              <a:t>‹#›</a:t>
            </a:fld>
            <a:endParaRPr lang="en-US" altLang="en-US"/>
          </a:p>
        </p:txBody>
      </p:sp>
    </p:spTree>
    <p:extLst>
      <p:ext uri="{BB962C8B-B14F-4D97-AF65-F5344CB8AC3E}">
        <p14:creationId xmlns:p14="http://schemas.microsoft.com/office/powerpoint/2010/main" val="372132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068658A-E602-734D-A685-1E8BF51BCD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6CD210-157E-AE49-B42B-49BECB9CF4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DD8734-C618-F040-BAD3-1C703FAD5172}"/>
              </a:ext>
            </a:extLst>
          </p:cNvPr>
          <p:cNvSpPr>
            <a:spLocks noGrp="1" noChangeArrowheads="1"/>
          </p:cNvSpPr>
          <p:nvPr>
            <p:ph type="sldNum" sz="quarter" idx="12"/>
          </p:nvPr>
        </p:nvSpPr>
        <p:spPr>
          <a:ln/>
        </p:spPr>
        <p:txBody>
          <a:bodyPr/>
          <a:lstStyle>
            <a:lvl1pPr>
              <a:defRPr/>
            </a:lvl1pPr>
          </a:lstStyle>
          <a:p>
            <a:fld id="{075025C4-24EC-EC44-8A15-482170EA0219}" type="slidenum">
              <a:rPr lang="en-US" altLang="en-US"/>
              <a:pPr/>
              <a:t>‹#›</a:t>
            </a:fld>
            <a:endParaRPr lang="en-US" altLang="en-US"/>
          </a:p>
        </p:txBody>
      </p:sp>
    </p:spTree>
    <p:extLst>
      <p:ext uri="{BB962C8B-B14F-4D97-AF65-F5344CB8AC3E}">
        <p14:creationId xmlns:p14="http://schemas.microsoft.com/office/powerpoint/2010/main" val="1434156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963789-506F-8B46-98BA-25B02592D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934B88-4C1B-EF4C-B560-D1BB6193FC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3FEEEF5-817B-D045-A9A6-1D130E49271A}"/>
              </a:ext>
            </a:extLst>
          </p:cNvPr>
          <p:cNvSpPr>
            <a:spLocks noGrp="1" noChangeArrowheads="1"/>
          </p:cNvSpPr>
          <p:nvPr>
            <p:ph type="sldNum" sz="quarter" idx="12"/>
          </p:nvPr>
        </p:nvSpPr>
        <p:spPr>
          <a:ln/>
        </p:spPr>
        <p:txBody>
          <a:bodyPr/>
          <a:lstStyle>
            <a:lvl1pPr>
              <a:defRPr/>
            </a:lvl1pPr>
          </a:lstStyle>
          <a:p>
            <a:fld id="{A26A205A-CF43-C048-BCB1-73E53CF1EC74}" type="slidenum">
              <a:rPr lang="en-US" altLang="en-US"/>
              <a:pPr/>
              <a:t>‹#›</a:t>
            </a:fld>
            <a:endParaRPr lang="en-US" altLang="en-US"/>
          </a:p>
        </p:txBody>
      </p:sp>
    </p:spTree>
    <p:extLst>
      <p:ext uri="{BB962C8B-B14F-4D97-AF65-F5344CB8AC3E}">
        <p14:creationId xmlns:p14="http://schemas.microsoft.com/office/powerpoint/2010/main" val="378975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9A6CC3-334F-F546-B182-D66F6AA13A7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215320-903D-8046-94EA-52B2EC0F15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21F223-0BEF-3F44-A134-3D53CA8A1A35}"/>
              </a:ext>
            </a:extLst>
          </p:cNvPr>
          <p:cNvSpPr>
            <a:spLocks noGrp="1" noChangeArrowheads="1"/>
          </p:cNvSpPr>
          <p:nvPr>
            <p:ph type="sldNum" sz="quarter" idx="12"/>
          </p:nvPr>
        </p:nvSpPr>
        <p:spPr>
          <a:ln/>
        </p:spPr>
        <p:txBody>
          <a:bodyPr/>
          <a:lstStyle>
            <a:lvl1pPr>
              <a:defRPr/>
            </a:lvl1pPr>
          </a:lstStyle>
          <a:p>
            <a:fld id="{A9FF915D-7295-FD48-9235-60FDC22BFF45}" type="slidenum">
              <a:rPr lang="en-US" altLang="en-US"/>
              <a:pPr/>
              <a:t>‹#›</a:t>
            </a:fld>
            <a:endParaRPr lang="en-US" altLang="en-US"/>
          </a:p>
        </p:txBody>
      </p:sp>
    </p:spTree>
    <p:extLst>
      <p:ext uri="{BB962C8B-B14F-4D97-AF65-F5344CB8AC3E}">
        <p14:creationId xmlns:p14="http://schemas.microsoft.com/office/powerpoint/2010/main" val="4219853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A05625-69BA-D341-930A-E91AEE07F53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1094963-C7EA-8141-9FE3-5CF19BBD7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2014EAF-2787-0445-BC8A-2C5149B8F58E}"/>
              </a:ext>
            </a:extLst>
          </p:cNvPr>
          <p:cNvSpPr>
            <a:spLocks noGrp="1" noChangeArrowheads="1"/>
          </p:cNvSpPr>
          <p:nvPr>
            <p:ph type="sldNum" sz="quarter" idx="12"/>
          </p:nvPr>
        </p:nvSpPr>
        <p:spPr>
          <a:ln/>
        </p:spPr>
        <p:txBody>
          <a:bodyPr/>
          <a:lstStyle>
            <a:lvl1pPr>
              <a:defRPr/>
            </a:lvl1pPr>
          </a:lstStyle>
          <a:p>
            <a:fld id="{56432ABA-43C0-FD48-9364-591024BAD784}" type="slidenum">
              <a:rPr lang="en-US" altLang="en-US"/>
              <a:pPr/>
              <a:t>‹#›</a:t>
            </a:fld>
            <a:endParaRPr lang="en-US" altLang="en-US"/>
          </a:p>
        </p:txBody>
      </p:sp>
    </p:spTree>
    <p:extLst>
      <p:ext uri="{BB962C8B-B14F-4D97-AF65-F5344CB8AC3E}">
        <p14:creationId xmlns:p14="http://schemas.microsoft.com/office/powerpoint/2010/main" val="3433266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6A0945-9115-2249-87C8-A9D485A0BD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DF4582-898D-F844-A398-C59E2C6632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05F1FA-536A-D64B-8490-D77197D0B862}"/>
              </a:ext>
            </a:extLst>
          </p:cNvPr>
          <p:cNvSpPr>
            <a:spLocks noGrp="1" noChangeArrowheads="1"/>
          </p:cNvSpPr>
          <p:nvPr>
            <p:ph type="sldNum" sz="quarter" idx="12"/>
          </p:nvPr>
        </p:nvSpPr>
        <p:spPr>
          <a:ln/>
        </p:spPr>
        <p:txBody>
          <a:bodyPr/>
          <a:lstStyle>
            <a:lvl1pPr>
              <a:defRPr/>
            </a:lvl1pPr>
          </a:lstStyle>
          <a:p>
            <a:fld id="{784C342F-F0DF-D949-B408-6341646DDA68}" type="slidenum">
              <a:rPr lang="en-US" altLang="en-US"/>
              <a:pPr/>
              <a:t>‹#›</a:t>
            </a:fld>
            <a:endParaRPr lang="en-US" altLang="en-US"/>
          </a:p>
        </p:txBody>
      </p:sp>
    </p:spTree>
    <p:extLst>
      <p:ext uri="{BB962C8B-B14F-4D97-AF65-F5344CB8AC3E}">
        <p14:creationId xmlns:p14="http://schemas.microsoft.com/office/powerpoint/2010/main" val="208498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899CCC-5069-9D45-9DEE-1DF0D5F1A0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F09FCD-B688-2B47-8DA2-996E9040F6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36C233-45EB-CC4F-8BB7-EEF1DFC5060A}"/>
              </a:ext>
            </a:extLst>
          </p:cNvPr>
          <p:cNvSpPr>
            <a:spLocks noGrp="1" noChangeArrowheads="1"/>
          </p:cNvSpPr>
          <p:nvPr>
            <p:ph type="sldNum" sz="quarter" idx="12"/>
          </p:nvPr>
        </p:nvSpPr>
        <p:spPr>
          <a:ln/>
        </p:spPr>
        <p:txBody>
          <a:bodyPr/>
          <a:lstStyle>
            <a:lvl1pPr>
              <a:defRPr/>
            </a:lvl1pPr>
          </a:lstStyle>
          <a:p>
            <a:fld id="{E072CF3D-E5D6-7746-92C1-FC7789B0FF86}" type="slidenum">
              <a:rPr lang="en-US" altLang="en-US"/>
              <a:pPr/>
              <a:t>‹#›</a:t>
            </a:fld>
            <a:endParaRPr lang="en-US" altLang="en-US"/>
          </a:p>
        </p:txBody>
      </p:sp>
    </p:spTree>
    <p:extLst>
      <p:ext uri="{BB962C8B-B14F-4D97-AF65-F5344CB8AC3E}">
        <p14:creationId xmlns:p14="http://schemas.microsoft.com/office/powerpoint/2010/main" val="512905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9020881-07D3-454C-A826-CE774A22DD9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359175-E24A-F64D-B3DC-C2D1BCD54D1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BF528C6-F7A8-254B-BD38-9024315F9C1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49828D8-AC8B-DA4A-868A-5B375609917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A90AB9B-B733-6040-9926-BD4B9F8F775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C5C9FD4-BE26-B143-AAD7-F21D4C6ABA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texashistory.unt.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2F3F4-52D6-364C-8064-0921975C9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4666928"/>
          </a:xfrm>
          <a:prstGeom prst="rect">
            <a:avLst/>
          </a:prstGeom>
        </p:spPr>
      </p:pic>
      <p:pic>
        <p:nvPicPr>
          <p:cNvPr id="26" name="Picture 1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screen">
            <a:extLst>
              <a:ext uri="{28A0092B-C50C-407E-A947-70E740481C1C}">
                <a14:useLocalDpi xmlns:a14="http://schemas.microsoft.com/office/drawing/2010/main"/>
              </a:ext>
            </a:extLst>
          </a:blip>
          <a:srcRect t="51657"/>
          <a:stretch/>
        </p:blipFill>
        <p:spPr>
          <a:xfrm>
            <a:off x="0" y="3542616"/>
            <a:ext cx="9144000" cy="3315384"/>
          </a:xfrm>
          <a:prstGeom prst="rect">
            <a:avLst/>
          </a:prstGeom>
        </p:spPr>
      </p:pic>
      <p:sp>
        <p:nvSpPr>
          <p:cNvPr id="27" name="Oval 2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9A2403-3D4A-FD45-A19D-DFBE54673A8F}"/>
              </a:ext>
            </a:extLst>
          </p:cNvPr>
          <p:cNvSpPr txBox="1"/>
          <p:nvPr/>
        </p:nvSpPr>
        <p:spPr>
          <a:xfrm>
            <a:off x="143350" y="4473012"/>
            <a:ext cx="4419600" cy="2154563"/>
          </a:xfrm>
          <a:prstGeom prst="rect">
            <a:avLst/>
          </a:prstGeom>
        </p:spPr>
        <p:txBody>
          <a:bodyPr vert="horz" lIns="91440" tIns="45720" rIns="91440" bIns="45720" rtlCol="0" anchor="ctr">
            <a:normAutofit/>
          </a:bodyPr>
          <a:lstStyle/>
          <a:p>
            <a:pPr marL="0" marR="0" lvl="0" indent="0" algn="ctr" fontAlgn="base">
              <a:lnSpc>
                <a:spcPct val="90000"/>
              </a:lnSpc>
              <a:spcAft>
                <a:spcPts val="600"/>
              </a:spcAft>
              <a:buClrTx/>
              <a:buSzTx/>
              <a:tabLst/>
              <a:defRPr/>
            </a:pPr>
            <a:r>
              <a:rPr kumimoji="0" lang="en-US" sz="3200" b="0" i="0" u="none" strike="noStrike" cap="none" spc="0" normalizeH="0" baseline="0" noProof="0" dirty="0">
                <a:ln>
                  <a:noFill/>
                </a:ln>
                <a:solidFill>
                  <a:srgbClr val="000000"/>
                </a:solidFill>
                <a:effectLst/>
                <a:uLnTx/>
                <a:uFillTx/>
                <a:latin typeface="American Typewriter" panose="02090604020004020304" pitchFamily="18" charset="77"/>
                <a:ea typeface="+mj-ea"/>
                <a:cs typeface="+mj-cs"/>
              </a:rPr>
              <a:t>Texas in the </a:t>
            </a:r>
          </a:p>
          <a:p>
            <a:pPr marL="0" marR="0" lvl="0" indent="0" algn="ctr" fontAlgn="base">
              <a:lnSpc>
                <a:spcPct val="90000"/>
              </a:lnSpc>
              <a:spcAft>
                <a:spcPts val="600"/>
              </a:spcAft>
              <a:buClrTx/>
              <a:buSzTx/>
              <a:tabLst/>
              <a:defRPr/>
            </a:pPr>
            <a:r>
              <a:rPr kumimoji="0" lang="en-US" sz="3200" b="0" i="0" u="none" strike="noStrike" cap="none" spc="0" normalizeH="0" baseline="0" noProof="0" dirty="0">
                <a:ln>
                  <a:noFill/>
                </a:ln>
                <a:solidFill>
                  <a:srgbClr val="000000"/>
                </a:solidFill>
                <a:effectLst/>
                <a:uLnTx/>
                <a:uFillTx/>
                <a:latin typeface="American Typewriter" panose="02090604020004020304" pitchFamily="18" charset="77"/>
                <a:ea typeface="+mj-ea"/>
                <a:cs typeface="+mj-cs"/>
              </a:rPr>
              <a:t>Civil War: </a:t>
            </a:r>
          </a:p>
          <a:p>
            <a:pPr marL="0" marR="0" lvl="0" indent="0" algn="ctr" fontAlgn="base">
              <a:lnSpc>
                <a:spcPct val="90000"/>
              </a:lnSpc>
              <a:spcAft>
                <a:spcPts val="600"/>
              </a:spcAft>
              <a:buClrTx/>
              <a:buSzTx/>
              <a:tabLst/>
              <a:defRPr/>
            </a:pPr>
            <a:r>
              <a:rPr kumimoji="0" lang="en-US" sz="3200" b="0" i="0" u="none" strike="noStrike" cap="none" spc="0" normalizeH="0" baseline="0" noProof="0" dirty="0">
                <a:ln>
                  <a:noFill/>
                </a:ln>
                <a:solidFill>
                  <a:srgbClr val="000000"/>
                </a:solidFill>
                <a:effectLst/>
                <a:uLnTx/>
                <a:uFillTx/>
                <a:latin typeface="American Typewriter" panose="02090604020004020304" pitchFamily="18" charset="77"/>
                <a:ea typeface="+mj-ea"/>
                <a:cs typeface="+mj-cs"/>
              </a:rPr>
              <a:t>Soldiers, Supply, Slavery, &amp; Dissent</a:t>
            </a:r>
          </a:p>
        </p:txBody>
      </p:sp>
      <p:sp>
        <p:nvSpPr>
          <p:cNvPr id="2" name="TextBox 1">
            <a:extLst>
              <a:ext uri="{FF2B5EF4-FFF2-40B4-BE49-F238E27FC236}">
                <a16:creationId xmlns:a16="http://schemas.microsoft.com/office/drawing/2014/main" id="{7FB3A65F-694E-7C4E-A5B6-D3CB183881B0}"/>
              </a:ext>
            </a:extLst>
          </p:cNvPr>
          <p:cNvSpPr txBox="1"/>
          <p:nvPr/>
        </p:nvSpPr>
        <p:spPr>
          <a:xfrm>
            <a:off x="4724381" y="4873350"/>
            <a:ext cx="4419600" cy="1509935"/>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000000"/>
                </a:solidFill>
                <a:latin typeface="American Typewriter" panose="02090604020004020304" pitchFamily="18" charset="77"/>
                <a:ea typeface="+mn-ea"/>
              </a:rPr>
              <a:t>Susannah J. Ural, Ph.D.</a:t>
            </a:r>
            <a:br>
              <a:rPr lang="en-US" sz="1700" dirty="0">
                <a:solidFill>
                  <a:srgbClr val="000000"/>
                </a:solidFill>
                <a:latin typeface="American Typewriter" panose="02090604020004020304" pitchFamily="18" charset="77"/>
                <a:ea typeface="+mn-ea"/>
              </a:rPr>
            </a:br>
            <a:r>
              <a:rPr lang="en-US" sz="1700" dirty="0">
                <a:solidFill>
                  <a:srgbClr val="000000"/>
                </a:solidFill>
                <a:latin typeface="American Typewriter" panose="02090604020004020304" pitchFamily="18" charset="77"/>
                <a:ea typeface="+mn-ea"/>
              </a:rPr>
              <a:t>Professor of History</a:t>
            </a:r>
            <a:br>
              <a:rPr lang="en-US" sz="1700" dirty="0">
                <a:solidFill>
                  <a:srgbClr val="000000"/>
                </a:solidFill>
                <a:latin typeface="American Typewriter" panose="02090604020004020304" pitchFamily="18" charset="77"/>
                <a:ea typeface="+mn-ea"/>
              </a:rPr>
            </a:br>
            <a:r>
              <a:rPr lang="en-US" sz="1700" dirty="0">
                <a:solidFill>
                  <a:srgbClr val="000000"/>
                </a:solidFill>
                <a:latin typeface="American Typewriter" panose="02090604020004020304" pitchFamily="18" charset="77"/>
                <a:ea typeface="+mn-ea"/>
              </a:rPr>
              <a:t>The University of Southern Mississippi</a:t>
            </a:r>
          </a:p>
        </p:txBody>
      </p:sp>
    </p:spTree>
    <p:extLst>
      <p:ext uri="{BB962C8B-B14F-4D97-AF65-F5344CB8AC3E}">
        <p14:creationId xmlns:p14="http://schemas.microsoft.com/office/powerpoint/2010/main" val="207226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C4CC7-43F9-804E-85CB-6B6F92BB78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9143980" cy="332087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051" name="Rectangle 3">
            <a:extLst>
              <a:ext uri="{FF2B5EF4-FFF2-40B4-BE49-F238E27FC236}">
                <a16:creationId xmlns:a16="http://schemas.microsoft.com/office/drawing/2014/main" id="{AE7BEF0B-8063-434A-A670-E8829FA34DD6}"/>
              </a:ext>
            </a:extLst>
          </p:cNvPr>
          <p:cNvSpPr>
            <a:spLocks noGrp="1" noChangeArrowheads="1"/>
          </p:cNvSpPr>
          <p:nvPr>
            <p:ph type="subTitle" idx="1"/>
          </p:nvPr>
        </p:nvSpPr>
        <p:spPr>
          <a:xfrm>
            <a:off x="288758" y="3210839"/>
            <a:ext cx="8839180" cy="3386137"/>
          </a:xfrm>
        </p:spPr>
        <p:txBody>
          <a:bodyPr vert="horz" lIns="91440" tIns="45720" rIns="91440" bIns="45720" rtlCol="0" anchor="ctr">
            <a:noAutofit/>
          </a:bodyPr>
          <a:lstStyle/>
          <a:p>
            <a:pPr algn="l" eaLnBrk="1" hangingPunct="1">
              <a:lnSpc>
                <a:spcPct val="90000"/>
              </a:lnSpc>
            </a:pPr>
            <a:r>
              <a:rPr lang="en-US" altLang="en-US" sz="2400" b="1" kern="1200" dirty="0">
                <a:solidFill>
                  <a:schemeClr val="bg1"/>
                </a:solidFill>
                <a:latin typeface="Georgia" panose="02040502050405020303" pitchFamily="18" charset="0"/>
                <a:ea typeface="+mn-ea"/>
                <a:cs typeface="+mn-cs"/>
              </a:rPr>
              <a:t>The Impact of Slavery &amp; Emancipation</a:t>
            </a:r>
          </a:p>
          <a:p>
            <a:pPr algn="l" eaLnBrk="1" hangingPunct="1">
              <a:lnSpc>
                <a:spcPct val="90000"/>
              </a:lnSpc>
            </a:pPr>
            <a:endParaRPr lang="en-US" altLang="en-US" sz="900" b="1" kern="1200" dirty="0">
              <a:solidFill>
                <a:schemeClr val="bg1"/>
              </a:solidFill>
              <a:latin typeface="Georgia" panose="02040502050405020303" pitchFamily="18" charset="0"/>
              <a:ea typeface="+mn-ea"/>
              <a:cs typeface="+mn-cs"/>
            </a:endParaRPr>
          </a:p>
          <a:p>
            <a:pPr marL="285750" indent="-285750" algn="l" eaLnBrk="1" hangingPunct="1">
              <a:lnSpc>
                <a:spcPct val="90000"/>
              </a:lnSpc>
              <a:buFont typeface="+mj-lt"/>
              <a:buAutoNum type="romanUcPeriod"/>
            </a:pPr>
            <a:r>
              <a:rPr lang="en-US" altLang="en-US" sz="2000" kern="1200" dirty="0" err="1">
                <a:solidFill>
                  <a:schemeClr val="bg1"/>
                </a:solidFill>
                <a:latin typeface="Georgia" panose="02040502050405020303" pitchFamily="18" charset="0"/>
                <a:ea typeface="+mn-ea"/>
                <a:cs typeface="+mn-cs"/>
              </a:rPr>
              <a:t>Confeds</a:t>
            </a:r>
            <a:r>
              <a:rPr lang="en-US" altLang="en-US" sz="2000" kern="1200" dirty="0">
                <a:solidFill>
                  <a:schemeClr val="bg1"/>
                </a:solidFill>
                <a:latin typeface="Georgia" panose="02040502050405020303" pitchFamily="18" charset="0"/>
                <a:ea typeface="+mn-ea"/>
                <a:cs typeface="+mn-cs"/>
              </a:rPr>
              <a:t> Winning in East, Feds Winning in West</a:t>
            </a:r>
          </a:p>
          <a:p>
            <a:pPr marL="285750" indent="-285750" algn="l" eaLnBrk="1" hangingPunct="1">
              <a:lnSpc>
                <a:spcPct val="90000"/>
              </a:lnSpc>
              <a:buFont typeface="+mj-lt"/>
              <a:buAutoNum type="romanUcPeriod"/>
            </a:pPr>
            <a:endParaRPr lang="en-US" altLang="en-US" sz="900" kern="1200" dirty="0">
              <a:solidFill>
                <a:schemeClr val="bg1"/>
              </a:solidFill>
              <a:latin typeface="Georgia" panose="02040502050405020303" pitchFamily="18" charset="0"/>
              <a:ea typeface="+mn-ea"/>
              <a:cs typeface="+mn-cs"/>
            </a:endParaRPr>
          </a:p>
          <a:p>
            <a:pPr marL="285750" indent="-285750" algn="l" eaLnBrk="1" hangingPunct="1">
              <a:lnSpc>
                <a:spcPct val="90000"/>
              </a:lnSpc>
              <a:buFont typeface="+mj-lt"/>
              <a:buAutoNum type="romanUcPeriod"/>
            </a:pPr>
            <a:r>
              <a:rPr lang="en-US" altLang="en-US" sz="2000" kern="1200" dirty="0">
                <a:solidFill>
                  <a:schemeClr val="bg1"/>
                </a:solidFill>
                <a:latin typeface="Georgia" panose="02040502050405020303" pitchFamily="18" charset="0"/>
                <a:ea typeface="+mn-ea"/>
                <a:cs typeface="+mn-cs"/>
              </a:rPr>
              <a:t>Antietam: Bloodiest Day: September 17, 1862 (Hood’s Texas Brigade)</a:t>
            </a:r>
          </a:p>
          <a:p>
            <a:pPr marL="285750" indent="-285750" algn="l" eaLnBrk="1" hangingPunct="1">
              <a:lnSpc>
                <a:spcPct val="90000"/>
              </a:lnSpc>
              <a:buFont typeface="+mj-lt"/>
              <a:buAutoNum type="romanUcPeriod"/>
            </a:pPr>
            <a:endParaRPr lang="en-US" altLang="en-US" sz="900" kern="1200" dirty="0">
              <a:solidFill>
                <a:schemeClr val="bg1"/>
              </a:solidFill>
              <a:latin typeface="Georgia" panose="02040502050405020303" pitchFamily="18" charset="0"/>
              <a:ea typeface="+mn-ea"/>
              <a:cs typeface="+mn-cs"/>
            </a:endParaRPr>
          </a:p>
          <a:p>
            <a:pPr marL="285750" indent="-285750" algn="l" eaLnBrk="1" hangingPunct="1">
              <a:lnSpc>
                <a:spcPct val="90000"/>
              </a:lnSpc>
              <a:buFont typeface="+mj-lt"/>
              <a:buAutoNum type="romanUcPeriod"/>
            </a:pPr>
            <a:r>
              <a:rPr lang="en-US" altLang="en-US" sz="2000" kern="1200" dirty="0">
                <a:solidFill>
                  <a:schemeClr val="bg1"/>
                </a:solidFill>
                <a:latin typeface="Georgia" panose="02040502050405020303" pitchFamily="18" charset="0"/>
                <a:ea typeface="+mn-ea"/>
                <a:cs typeface="+mn-cs"/>
              </a:rPr>
              <a:t>The Emancipation Proclamation, Jan. 1, 1863</a:t>
            </a:r>
          </a:p>
          <a:p>
            <a:pPr marL="457200" indent="-228600" algn="l" eaLnBrk="1" hangingPunct="1">
              <a:lnSpc>
                <a:spcPct val="90000"/>
              </a:lnSpc>
              <a:buFont typeface="+mj-lt"/>
              <a:buAutoNum type="alphaUcPeriod"/>
            </a:pPr>
            <a:r>
              <a:rPr lang="en-US" altLang="en-US" sz="2000" kern="1200" dirty="0">
                <a:solidFill>
                  <a:schemeClr val="bg1"/>
                </a:solidFill>
                <a:latin typeface="Georgia" panose="02040502050405020303" pitchFamily="18" charset="0"/>
                <a:ea typeface="+mn-ea"/>
                <a:cs typeface="+mn-cs"/>
              </a:rPr>
              <a:t> What did it do? What were the reactions?</a:t>
            </a:r>
          </a:p>
          <a:p>
            <a:pPr marL="457200" indent="-228600" algn="l" eaLnBrk="1" hangingPunct="1">
              <a:lnSpc>
                <a:spcPct val="90000"/>
              </a:lnSpc>
              <a:buFont typeface="+mj-lt"/>
              <a:buAutoNum type="alphaUcPeriod"/>
            </a:pPr>
            <a:r>
              <a:rPr lang="en-US" altLang="en-US" sz="2000" kern="1200" dirty="0">
                <a:solidFill>
                  <a:schemeClr val="bg1"/>
                </a:solidFill>
                <a:latin typeface="Georgia" panose="02040502050405020303" pitchFamily="18" charset="0"/>
                <a:ea typeface="+mn-ea"/>
                <a:cs typeface="+mn-cs"/>
              </a:rPr>
              <a:t> Impact on Union &amp;  Confed military service?</a:t>
            </a:r>
          </a:p>
          <a:p>
            <a:pPr marL="457200" indent="-228600" algn="l" eaLnBrk="1" hangingPunct="1">
              <a:lnSpc>
                <a:spcPct val="90000"/>
              </a:lnSpc>
              <a:buFont typeface="+mj-lt"/>
              <a:buAutoNum type="alphaUcPeriod"/>
            </a:pPr>
            <a:r>
              <a:rPr lang="en-US" altLang="en-US" sz="2000" kern="1200" dirty="0">
                <a:solidFill>
                  <a:schemeClr val="bg1"/>
                </a:solidFill>
                <a:latin typeface="Georgia" panose="02040502050405020303" pitchFamily="18" charset="0"/>
                <a:ea typeface="+mn-ea"/>
                <a:cs typeface="+mn-cs"/>
              </a:rPr>
              <a:t> Impact on Texas &amp; the forced migration of </a:t>
            </a:r>
            <a:br>
              <a:rPr lang="en-US" altLang="en-US" sz="2000" kern="1200" dirty="0">
                <a:solidFill>
                  <a:schemeClr val="bg1"/>
                </a:solidFill>
                <a:latin typeface="Georgia" panose="02040502050405020303" pitchFamily="18" charset="0"/>
                <a:ea typeface="+mn-ea"/>
                <a:cs typeface="+mn-cs"/>
              </a:rPr>
            </a:br>
            <a:r>
              <a:rPr lang="en-US" altLang="en-US" sz="2000" kern="1200" dirty="0">
                <a:solidFill>
                  <a:schemeClr val="bg1"/>
                </a:solidFill>
                <a:latin typeface="Georgia" panose="02040502050405020303" pitchFamily="18" charset="0"/>
                <a:ea typeface="+mn-ea"/>
                <a:cs typeface="+mn-cs"/>
              </a:rPr>
              <a:t> enslaved peoples</a:t>
            </a:r>
          </a:p>
        </p:txBody>
      </p:sp>
      <p:sp>
        <p:nvSpPr>
          <p:cNvPr id="2" name="TextBox 1">
            <a:extLst>
              <a:ext uri="{FF2B5EF4-FFF2-40B4-BE49-F238E27FC236}">
                <a16:creationId xmlns:a16="http://schemas.microsoft.com/office/drawing/2014/main" id="{72D5615B-E32F-AD46-B3FD-71C1F7CA8495}"/>
              </a:ext>
            </a:extLst>
          </p:cNvPr>
          <p:cNvSpPr txBox="1"/>
          <p:nvPr/>
        </p:nvSpPr>
        <p:spPr>
          <a:xfrm>
            <a:off x="6264462" y="5105400"/>
            <a:ext cx="2590780" cy="1143000"/>
          </a:xfrm>
          <a:prstGeom prst="rect">
            <a:avLst/>
          </a:prstGeom>
          <a:solidFill>
            <a:srgbClr val="434DFF">
              <a:alpha val="50000"/>
            </a:srgbClr>
          </a:solidFill>
          <a:ln>
            <a:noFill/>
          </a:ln>
        </p:spPr>
        <p:txBody>
          <a:bodyPr wrap="square" rtlCol="0">
            <a:noAutofit/>
          </a:bodyPr>
          <a:lstStyle/>
          <a:p>
            <a:pPr algn="ctr">
              <a:spcAft>
                <a:spcPts val="600"/>
              </a:spcAft>
            </a:pPr>
            <a:r>
              <a:rPr lang="en-US" sz="1600" dirty="0">
                <a:solidFill>
                  <a:srgbClr val="FFFFFF"/>
                </a:solidFill>
                <a:latin typeface="Georgia" panose="02040502050405020303" pitchFamily="18" charset="0"/>
                <a:ea typeface="+mn-ea"/>
              </a:rPr>
              <a:t>TEKS 7.5 Central role of slavery &amp; pol, econ, soc. effect of Civil War &amp; Recon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1BFE2-040D-EA4E-AD09-004C02EFB4FD}"/>
              </a:ext>
            </a:extLst>
          </p:cNvPr>
          <p:cNvSpPr>
            <a:spLocks noGrp="1"/>
          </p:cNvSpPr>
          <p:nvPr>
            <p:ph type="title"/>
          </p:nvPr>
        </p:nvSpPr>
        <p:spPr>
          <a:xfrm>
            <a:off x="0" y="0"/>
            <a:ext cx="9144000" cy="762000"/>
          </a:xfrm>
        </p:spPr>
        <p:txBody>
          <a:bodyPr/>
          <a:lstStyle/>
          <a:p>
            <a:r>
              <a:rPr lang="en-US" sz="2800" b="1" u="sng" dirty="0">
                <a:solidFill>
                  <a:schemeClr val="bg1"/>
                </a:solidFill>
                <a:latin typeface="Georgia" panose="02040502050405020303" pitchFamily="18" charset="0"/>
              </a:rPr>
              <a:t>War Weariness, Dissent, &amp; the Un-Solid South</a:t>
            </a:r>
          </a:p>
        </p:txBody>
      </p:sp>
      <p:pic>
        <p:nvPicPr>
          <p:cNvPr id="4" name="Picture 3">
            <a:extLst>
              <a:ext uri="{FF2B5EF4-FFF2-40B4-BE49-F238E27FC236}">
                <a16:creationId xmlns:a16="http://schemas.microsoft.com/office/drawing/2014/main" id="{4BBCA55F-9172-BB4B-B25A-CB993FB768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5470" y="2743200"/>
            <a:ext cx="7453782" cy="4114799"/>
          </a:xfrm>
          <a:prstGeom prst="rect">
            <a:avLst/>
          </a:prstGeom>
        </p:spPr>
      </p:pic>
      <p:sp>
        <p:nvSpPr>
          <p:cNvPr id="6" name="TextBox 5">
            <a:extLst>
              <a:ext uri="{FF2B5EF4-FFF2-40B4-BE49-F238E27FC236}">
                <a16:creationId xmlns:a16="http://schemas.microsoft.com/office/drawing/2014/main" id="{BFCA7C62-F23D-C048-A1E1-D7F2FE713A2A}"/>
              </a:ext>
            </a:extLst>
          </p:cNvPr>
          <p:cNvSpPr txBox="1"/>
          <p:nvPr/>
        </p:nvSpPr>
        <p:spPr>
          <a:xfrm>
            <a:off x="533400" y="785246"/>
            <a:ext cx="8001000" cy="1815882"/>
          </a:xfrm>
          <a:prstGeom prst="rect">
            <a:avLst/>
          </a:prstGeom>
          <a:noFill/>
        </p:spPr>
        <p:txBody>
          <a:bodyPr wrap="square" rtlCol="0">
            <a:spAutoFit/>
          </a:bodyPr>
          <a:lstStyle/>
          <a:p>
            <a:pPr marL="514350" indent="-514350">
              <a:buAutoNum type="romanUcPeriod"/>
            </a:pPr>
            <a:r>
              <a:rPr lang="en-US" sz="2800" dirty="0">
                <a:solidFill>
                  <a:schemeClr val="bg1"/>
                </a:solidFill>
                <a:latin typeface="Georgia" panose="02040502050405020303" pitchFamily="18" charset="0"/>
              </a:rPr>
              <a:t>Confederate Conscription, April 1862</a:t>
            </a:r>
          </a:p>
          <a:p>
            <a:pPr marL="514350" indent="-514350">
              <a:buAutoNum type="romanUcPeriod"/>
            </a:pPr>
            <a:r>
              <a:rPr lang="en-US" sz="2800" dirty="0">
                <a:solidFill>
                  <a:schemeClr val="bg1"/>
                </a:solidFill>
                <a:latin typeface="Georgia" panose="02040502050405020303" pitchFamily="18" charset="0"/>
              </a:rPr>
              <a:t>Twenty Slave Law, Oct. 1862</a:t>
            </a:r>
          </a:p>
          <a:p>
            <a:pPr marL="514350" indent="-514350">
              <a:buAutoNum type="romanUcPeriod"/>
            </a:pPr>
            <a:r>
              <a:rPr lang="en-US" sz="2800" dirty="0">
                <a:solidFill>
                  <a:schemeClr val="bg1"/>
                </a:solidFill>
                <a:latin typeface="Georgia" panose="02040502050405020303" pitchFamily="18" charset="0"/>
              </a:rPr>
              <a:t>“Rich Man’s War, Poor Man’s Fight”</a:t>
            </a:r>
          </a:p>
          <a:p>
            <a:pPr marL="514350" indent="-514350">
              <a:buAutoNum type="romanUcPeriod"/>
            </a:pPr>
            <a:r>
              <a:rPr lang="en-US" sz="2800" dirty="0">
                <a:solidFill>
                  <a:schemeClr val="bg1"/>
                </a:solidFill>
                <a:latin typeface="Georgia" panose="02040502050405020303" pitchFamily="18" charset="0"/>
              </a:rPr>
              <a:t>Dissent vs. Unionism</a:t>
            </a:r>
          </a:p>
        </p:txBody>
      </p:sp>
      <p:sp>
        <p:nvSpPr>
          <p:cNvPr id="7" name="TextBox 6">
            <a:extLst>
              <a:ext uri="{FF2B5EF4-FFF2-40B4-BE49-F238E27FC236}">
                <a16:creationId xmlns:a16="http://schemas.microsoft.com/office/drawing/2014/main" id="{190A6392-194E-6742-A39B-44A37008328A}"/>
              </a:ext>
            </a:extLst>
          </p:cNvPr>
          <p:cNvSpPr txBox="1"/>
          <p:nvPr/>
        </p:nvSpPr>
        <p:spPr>
          <a:xfrm>
            <a:off x="-71284" y="5761703"/>
            <a:ext cx="1804988" cy="923330"/>
          </a:xfrm>
          <a:prstGeom prst="rect">
            <a:avLst/>
          </a:prstGeom>
          <a:noFill/>
        </p:spPr>
        <p:txBody>
          <a:bodyPr wrap="square" rtlCol="0">
            <a:spAutoFit/>
          </a:bodyPr>
          <a:lstStyle/>
          <a:p>
            <a:pPr algn="ctr"/>
            <a:r>
              <a:rPr lang="en-US" dirty="0">
                <a:solidFill>
                  <a:schemeClr val="bg1"/>
                </a:solidFill>
                <a:latin typeface="Georgia" panose="02040502050405020303" pitchFamily="18" charset="0"/>
              </a:rPr>
              <a:t>Great Hanging at Gainesville, October 1862</a:t>
            </a:r>
          </a:p>
        </p:txBody>
      </p:sp>
      <p:sp>
        <p:nvSpPr>
          <p:cNvPr id="3" name="TextBox 2">
            <a:extLst>
              <a:ext uri="{FF2B5EF4-FFF2-40B4-BE49-F238E27FC236}">
                <a16:creationId xmlns:a16="http://schemas.microsoft.com/office/drawing/2014/main" id="{4CDC6C0D-3EA1-944E-B58D-05C480EB9D7A}"/>
              </a:ext>
            </a:extLst>
          </p:cNvPr>
          <p:cNvSpPr txBox="1"/>
          <p:nvPr/>
        </p:nvSpPr>
        <p:spPr>
          <a:xfrm>
            <a:off x="169303" y="3258745"/>
            <a:ext cx="1323814" cy="2031325"/>
          </a:xfrm>
          <a:prstGeom prst="rect">
            <a:avLst/>
          </a:prstGeom>
          <a:solidFill>
            <a:schemeClr val="accent2"/>
          </a:solidFill>
        </p:spPr>
        <p:txBody>
          <a:bodyPr wrap="square" rtlCol="0">
            <a:spAutoFit/>
          </a:bodyPr>
          <a:lstStyle/>
          <a:p>
            <a:pPr algn="ctr"/>
            <a:r>
              <a:rPr lang="en-US" dirty="0">
                <a:solidFill>
                  <a:schemeClr val="bg1"/>
                </a:solidFill>
                <a:latin typeface="Georgia" panose="02040502050405020303" pitchFamily="18" charset="0"/>
              </a:rPr>
              <a:t>TEKS: 7.16A&amp;B:</a:t>
            </a:r>
          </a:p>
          <a:p>
            <a:pPr algn="ctr"/>
            <a:r>
              <a:rPr lang="en-US" dirty="0">
                <a:solidFill>
                  <a:schemeClr val="bg1"/>
                </a:solidFill>
                <a:latin typeface="Georgia" panose="02040502050405020303" pitchFamily="18" charset="0"/>
              </a:rPr>
              <a:t>Free speech </a:t>
            </a:r>
          </a:p>
          <a:p>
            <a:pPr algn="ctr"/>
            <a:r>
              <a:rPr lang="en-US" dirty="0">
                <a:solidFill>
                  <a:schemeClr val="bg1"/>
                </a:solidFill>
                <a:latin typeface="Georgia" panose="02040502050405020303" pitchFamily="18" charset="0"/>
              </a:rPr>
              <a:t>in a democratic society</a:t>
            </a:r>
          </a:p>
        </p:txBody>
      </p:sp>
    </p:spTree>
    <p:extLst>
      <p:ext uri="{BB962C8B-B14F-4D97-AF65-F5344CB8AC3E}">
        <p14:creationId xmlns:p14="http://schemas.microsoft.com/office/powerpoint/2010/main" val="964073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E8DAB147-F8C2-DC41-BD4B-8344F181A549}"/>
              </a:ext>
            </a:extLst>
          </p:cNvPr>
          <p:cNvSpPr>
            <a:spLocks noChangeArrowheads="1"/>
          </p:cNvSpPr>
          <p:nvPr/>
        </p:nvSpPr>
        <p:spPr bwMode="auto">
          <a:xfrm>
            <a:off x="22123" y="-31389"/>
            <a:ext cx="9121877"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u="sng" dirty="0">
                <a:solidFill>
                  <a:schemeClr val="bg1"/>
                </a:solidFill>
                <a:latin typeface="Georgia" panose="02040502050405020303" pitchFamily="18" charset="0"/>
              </a:rPr>
              <a:t>The War in 1863</a:t>
            </a:r>
          </a:p>
          <a:p>
            <a:pPr algn="ctr" eaLnBrk="1" hangingPunct="1"/>
            <a:endParaRPr lang="en-US" altLang="en-US" sz="900" dirty="0">
              <a:solidFill>
                <a:schemeClr val="bg1"/>
              </a:solidFill>
              <a:latin typeface="Georgia" panose="02040502050405020303" pitchFamily="18" charset="0"/>
            </a:endParaRPr>
          </a:p>
          <a:p>
            <a:pPr marL="514350" indent="-514350" eaLnBrk="1" hangingPunct="1">
              <a:buFont typeface="+mj-lt"/>
              <a:buAutoNum type="romanUcPeriod"/>
            </a:pPr>
            <a:r>
              <a:rPr lang="en-US" altLang="en-US" dirty="0">
                <a:solidFill>
                  <a:schemeClr val="bg1"/>
                </a:solidFill>
                <a:latin typeface="Georgia" panose="02040502050405020303" pitchFamily="18" charset="0"/>
              </a:rPr>
              <a:t>Confederates Re-Take Galveston, January 1, 1863</a:t>
            </a:r>
            <a:br>
              <a:rPr lang="en-US" altLang="en-US" dirty="0">
                <a:solidFill>
                  <a:schemeClr val="bg1"/>
                </a:solidFill>
                <a:latin typeface="Georgia" panose="02040502050405020303" pitchFamily="18" charset="0"/>
              </a:rPr>
            </a:br>
            <a:endParaRPr lang="en-US" altLang="en-US" sz="800" dirty="0">
              <a:solidFill>
                <a:schemeClr val="bg1"/>
              </a:solidFill>
              <a:latin typeface="Georgia" panose="02040502050405020303" pitchFamily="18" charset="0"/>
            </a:endParaRPr>
          </a:p>
          <a:p>
            <a:pPr marL="514350" indent="-514350" eaLnBrk="1" hangingPunct="1">
              <a:buAutoNum type="romanUcPeriod"/>
            </a:pPr>
            <a:r>
              <a:rPr lang="en-US" altLang="en-US" dirty="0">
                <a:solidFill>
                  <a:schemeClr val="bg1"/>
                </a:solidFill>
                <a:latin typeface="Georgia" panose="02040502050405020303" pitchFamily="18" charset="0"/>
              </a:rPr>
              <a:t>The Siege and Fall of Vicksburg, April - July 4, 1863</a:t>
            </a:r>
          </a:p>
          <a:p>
            <a:pPr marL="1257300" lvl="1" indent="-514350" eaLnBrk="1" hangingPunct="1">
              <a:buFont typeface="+mj-lt"/>
              <a:buAutoNum type="alphaUcPeriod"/>
            </a:pPr>
            <a:r>
              <a:rPr lang="en-US" altLang="en-US" dirty="0">
                <a:solidFill>
                  <a:schemeClr val="bg1"/>
                </a:solidFill>
                <a:latin typeface="Georgia" panose="02040502050405020303" pitchFamily="18" charset="0"/>
              </a:rPr>
              <a:t>Battle of Milliken's Bend, June 7, 1863</a:t>
            </a:r>
          </a:p>
          <a:p>
            <a:pPr marL="1257300" lvl="1" indent="-514350" eaLnBrk="1" hangingPunct="1">
              <a:buFont typeface="+mj-lt"/>
              <a:buAutoNum type="alphaUcPeriod"/>
            </a:pPr>
            <a:r>
              <a:rPr lang="en-US" altLang="en-US" dirty="0">
                <a:solidFill>
                  <a:schemeClr val="bg1"/>
                </a:solidFill>
                <a:latin typeface="Georgia" panose="02040502050405020303" pitchFamily="18" charset="0"/>
              </a:rPr>
              <a:t>Cutting-Off Supplies from Texas</a:t>
            </a:r>
            <a:br>
              <a:rPr lang="en-US" altLang="en-US" dirty="0">
                <a:solidFill>
                  <a:schemeClr val="bg1"/>
                </a:solidFill>
                <a:latin typeface="Georgia" panose="02040502050405020303" pitchFamily="18" charset="0"/>
              </a:rPr>
            </a:br>
            <a:endParaRPr lang="en-US" altLang="en-US" sz="600" dirty="0">
              <a:solidFill>
                <a:schemeClr val="bg1"/>
              </a:solidFill>
              <a:latin typeface="Georgia" panose="02040502050405020303" pitchFamily="18" charset="0"/>
            </a:endParaRPr>
          </a:p>
          <a:p>
            <a:pPr marL="514350" indent="-514350" eaLnBrk="1" hangingPunct="1">
              <a:buFont typeface="+mj-lt"/>
              <a:buAutoNum type="romanUcPeriod"/>
            </a:pPr>
            <a:r>
              <a:rPr lang="en-US" altLang="en-US" dirty="0">
                <a:solidFill>
                  <a:schemeClr val="bg1"/>
                </a:solidFill>
                <a:latin typeface="Georgia" panose="02040502050405020303" pitchFamily="18" charset="0"/>
              </a:rPr>
              <a:t>The Battle of Gettysburg, July 1-3, 1863</a:t>
            </a:r>
            <a:br>
              <a:rPr lang="en-US" altLang="en-US" dirty="0">
                <a:solidFill>
                  <a:schemeClr val="bg1"/>
                </a:solidFill>
                <a:latin typeface="Georgia" panose="02040502050405020303" pitchFamily="18" charset="0"/>
              </a:rPr>
            </a:br>
            <a:endParaRPr lang="en-US" altLang="en-US" sz="900" dirty="0">
              <a:solidFill>
                <a:schemeClr val="bg1"/>
              </a:solidFill>
              <a:latin typeface="Georgia" panose="02040502050405020303" pitchFamily="18" charset="0"/>
            </a:endParaRPr>
          </a:p>
          <a:p>
            <a:pPr marL="514350" indent="-514350" eaLnBrk="1" hangingPunct="1">
              <a:buFont typeface="+mj-lt"/>
              <a:buAutoNum type="romanUcPeriod"/>
            </a:pPr>
            <a:r>
              <a:rPr lang="en-US" altLang="en-US" dirty="0">
                <a:solidFill>
                  <a:schemeClr val="bg1"/>
                </a:solidFill>
                <a:latin typeface="Georgia" panose="02040502050405020303" pitchFamily="18" charset="0"/>
              </a:rPr>
              <a:t>The Battle of Sabine Pass, September 8, 1863</a:t>
            </a:r>
          </a:p>
        </p:txBody>
      </p:sp>
      <p:pic>
        <p:nvPicPr>
          <p:cNvPr id="5" name="Picture 4">
            <a:extLst>
              <a:ext uri="{FF2B5EF4-FFF2-40B4-BE49-F238E27FC236}">
                <a16:creationId xmlns:a16="http://schemas.microsoft.com/office/drawing/2014/main" id="{A70EA171-C636-FA41-9C24-7FA363D424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74" y="3246431"/>
            <a:ext cx="9198077" cy="3611569"/>
          </a:xfrm>
          <a:prstGeom prst="rect">
            <a:avLst/>
          </a:prstGeom>
        </p:spPr>
      </p:pic>
      <p:sp>
        <p:nvSpPr>
          <p:cNvPr id="2" name="TextBox 1">
            <a:extLst>
              <a:ext uri="{FF2B5EF4-FFF2-40B4-BE49-F238E27FC236}">
                <a16:creationId xmlns:a16="http://schemas.microsoft.com/office/drawing/2014/main" id="{09E1F136-90D7-3848-BEDD-FDF92D67F1EF}"/>
              </a:ext>
            </a:extLst>
          </p:cNvPr>
          <p:cNvSpPr txBox="1"/>
          <p:nvPr/>
        </p:nvSpPr>
        <p:spPr>
          <a:xfrm>
            <a:off x="7086600" y="5638800"/>
            <a:ext cx="1600200" cy="1015663"/>
          </a:xfrm>
          <a:prstGeom prst="rect">
            <a:avLst/>
          </a:prstGeom>
          <a:solidFill>
            <a:schemeClr val="accent2"/>
          </a:solidFill>
        </p:spPr>
        <p:txBody>
          <a:bodyPr wrap="square" rtlCol="0">
            <a:spAutoFit/>
          </a:bodyPr>
          <a:lstStyle/>
          <a:p>
            <a:pPr algn="ctr"/>
            <a:r>
              <a:rPr lang="en-US" sz="2000" dirty="0">
                <a:solidFill>
                  <a:schemeClr val="bg1"/>
                </a:solidFill>
                <a:latin typeface="Georgia" panose="02040502050405020303" pitchFamily="18" charset="0"/>
              </a:rPr>
              <a:t>TEKS</a:t>
            </a:r>
          </a:p>
          <a:p>
            <a:pPr algn="ctr"/>
            <a:r>
              <a:rPr lang="en-US" sz="2000" dirty="0">
                <a:solidFill>
                  <a:schemeClr val="bg1"/>
                </a:solidFill>
                <a:latin typeface="Georgia" panose="02040502050405020303" pitchFamily="18" charset="0"/>
              </a:rPr>
              <a:t>Significant events 7.5B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6943408-0E78-DE4E-9D93-0D94FD0A52D0}"/>
              </a:ext>
            </a:extLst>
          </p:cNvPr>
          <p:cNvSpPr/>
          <p:nvPr/>
        </p:nvSpPr>
        <p:spPr>
          <a:xfrm>
            <a:off x="304801" y="3933364"/>
            <a:ext cx="6629400" cy="38082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 name="Rounded Rectangle 1">
            <a:extLst>
              <a:ext uri="{FF2B5EF4-FFF2-40B4-BE49-F238E27FC236}">
                <a16:creationId xmlns:a16="http://schemas.microsoft.com/office/drawing/2014/main" id="{92E22B9A-4FE7-4443-86AE-F7AC9C402C9C}"/>
              </a:ext>
            </a:extLst>
          </p:cNvPr>
          <p:cNvSpPr/>
          <p:nvPr/>
        </p:nvSpPr>
        <p:spPr>
          <a:xfrm>
            <a:off x="304800" y="2481035"/>
            <a:ext cx="6144433" cy="38082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21506" name="Picture 2">
            <a:extLst>
              <a:ext uri="{FF2B5EF4-FFF2-40B4-BE49-F238E27FC236}">
                <a16:creationId xmlns:a16="http://schemas.microsoft.com/office/drawing/2014/main" id="{94356197-6EE6-C844-9102-763980B1FE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0332" y="4711309"/>
            <a:ext cx="5801532" cy="21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Rectangle 2">
            <a:extLst>
              <a:ext uri="{FF2B5EF4-FFF2-40B4-BE49-F238E27FC236}">
                <a16:creationId xmlns:a16="http://schemas.microsoft.com/office/drawing/2014/main" id="{FC1BD610-92CC-C04E-85B1-7E8B6694251A}"/>
              </a:ext>
            </a:extLst>
          </p:cNvPr>
          <p:cNvSpPr>
            <a:spLocks noGrp="1" noChangeArrowheads="1"/>
          </p:cNvSpPr>
          <p:nvPr>
            <p:ph type="title"/>
          </p:nvPr>
        </p:nvSpPr>
        <p:spPr>
          <a:xfrm>
            <a:off x="129152" y="347517"/>
            <a:ext cx="8697132" cy="6581776"/>
          </a:xfrm>
          <a:noFill/>
        </p:spPr>
        <p:txBody>
          <a:bodyPr anchor="t"/>
          <a:lstStyle/>
          <a:p>
            <a:pPr algn="l"/>
            <a:r>
              <a:rPr lang="en-US" altLang="en-US" sz="2400" b="1" dirty="0">
                <a:solidFill>
                  <a:schemeClr val="bg1"/>
                </a:solidFill>
                <a:latin typeface="Georgia" panose="02040502050405020303" pitchFamily="18" charset="0"/>
                <a:ea typeface="ＭＳ Ｐゴシック" panose="020B0600070205080204" pitchFamily="34" charset="-128"/>
              </a:rPr>
              <a:t>  </a:t>
            </a:r>
            <a:r>
              <a:rPr lang="en-US" altLang="en-US" sz="2400" b="1" u="sng" dirty="0">
                <a:solidFill>
                  <a:schemeClr val="bg1"/>
                </a:solidFill>
                <a:latin typeface="Georgia" panose="02040502050405020303" pitchFamily="18" charset="0"/>
                <a:ea typeface="ＭＳ Ｐゴシック" panose="020B0600070205080204" pitchFamily="34" charset="-128"/>
              </a:rPr>
              <a:t>The War in 1865</a:t>
            </a:r>
            <a:br>
              <a:rPr lang="en-US" altLang="en-US" sz="2400" u="sng" dirty="0">
                <a:solidFill>
                  <a:schemeClr val="bg1"/>
                </a:solidFill>
                <a:latin typeface="Georgia" panose="02040502050405020303" pitchFamily="18" charset="0"/>
                <a:ea typeface="ＭＳ Ｐゴシック" panose="020B0600070205080204" pitchFamily="34" charset="-128"/>
              </a:rPr>
            </a:br>
            <a:br>
              <a:rPr lang="en-US" altLang="en-US" sz="600" u="sng"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I. Death &amp; Disease:</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The Cost of War</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600" dirty="0">
                <a:solidFill>
                  <a:schemeClr val="bg1"/>
                </a:solidFill>
                <a:latin typeface="Georgia" panose="02040502050405020303" pitchFamily="18" charset="0"/>
                <a:ea typeface="ＭＳ Ｐゴシック" panose="020B0600070205080204" pitchFamily="34" charset="-128"/>
              </a:rPr>
              <a:t>            </a:t>
            </a:r>
            <a:r>
              <a:rPr lang="en-US" altLang="en-US" sz="2400" dirty="0">
                <a:solidFill>
                  <a:schemeClr val="bg1"/>
                </a:solidFill>
                <a:latin typeface="Georgia" panose="02040502050405020303" pitchFamily="18" charset="0"/>
                <a:ea typeface="ＭＳ Ｐゴシック" panose="020B0600070205080204" pitchFamily="34" charset="-128"/>
              </a:rPr>
              <a:t>A. 650,000-750,000 Americans killed</a:t>
            </a:r>
            <a:br>
              <a:rPr lang="en-US" altLang="en-US" sz="2400" u="sng" dirty="0">
                <a:solidFill>
                  <a:schemeClr val="bg1"/>
                </a:solidFill>
                <a:latin typeface="Georgia" panose="02040502050405020303" pitchFamily="18" charset="0"/>
                <a:ea typeface="ＭＳ Ｐゴシック" panose="020B0600070205080204" pitchFamily="34" charset="-128"/>
              </a:rPr>
            </a:br>
            <a:br>
              <a:rPr lang="en-US" altLang="en-US" sz="1000" u="sng"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II. April Slow Surrender</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A. April 9, Confed. forces surrender in VA</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B. April 26, Confed. forces surrender in NC</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C. May 4, Confed. forces surrender in AL &amp; MS</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D. May 13, Last battle of the war: </a:t>
            </a:r>
            <a:r>
              <a:rPr lang="en-US" altLang="en-US" sz="2400" dirty="0" err="1">
                <a:solidFill>
                  <a:schemeClr val="bg1"/>
                </a:solidFill>
                <a:latin typeface="Georgia" panose="02040502050405020303" pitchFamily="18" charset="0"/>
                <a:ea typeface="ＭＳ Ｐゴシック" panose="020B0600070205080204" pitchFamily="34" charset="-128"/>
              </a:rPr>
              <a:t>Palmito</a:t>
            </a:r>
            <a:r>
              <a:rPr lang="en-US" altLang="en-US" sz="2400" dirty="0">
                <a:solidFill>
                  <a:schemeClr val="bg1"/>
                </a:solidFill>
                <a:latin typeface="Georgia" panose="02040502050405020303" pitchFamily="18" charset="0"/>
                <a:ea typeface="ＭＳ Ｐゴシック" panose="020B0600070205080204" pitchFamily="34" charset="-128"/>
              </a:rPr>
              <a:t> Ranch, TX  </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E.  June 2, Confed forces surrender in TX &amp; LA</a:t>
            </a:r>
            <a:br>
              <a:rPr lang="en-US" altLang="en-US" sz="2400" dirty="0">
                <a:solidFill>
                  <a:schemeClr val="bg1"/>
                </a:solidFill>
                <a:latin typeface="Georgia" panose="02040502050405020303" pitchFamily="18" charset="0"/>
                <a:ea typeface="ＭＳ Ｐゴシック" panose="020B0600070205080204" pitchFamily="34" charset="-128"/>
              </a:rPr>
            </a:br>
            <a:r>
              <a:rPr lang="en-US" altLang="en-US" sz="2400" dirty="0">
                <a:solidFill>
                  <a:schemeClr val="bg1"/>
                </a:solidFill>
                <a:latin typeface="Georgia" panose="02040502050405020303" pitchFamily="18" charset="0"/>
                <a:ea typeface="ＭＳ Ｐゴシック" panose="020B0600070205080204" pitchFamily="34" charset="-128"/>
              </a:rPr>
              <a:t>   F. June 23, Last Confed forces surrender in Oklahoma</a:t>
            </a:r>
            <a:br>
              <a:rPr lang="en-US" altLang="en-US" sz="2400" dirty="0">
                <a:solidFill>
                  <a:schemeClr val="bg1"/>
                </a:solidFill>
                <a:latin typeface="Georgia" panose="02040502050405020303" pitchFamily="18" charset="0"/>
                <a:ea typeface="ＭＳ Ｐゴシック" panose="020B0600070205080204" pitchFamily="34" charset="-128"/>
              </a:rPr>
            </a:br>
            <a:endParaRPr lang="en-US" altLang="en-US" sz="2400" dirty="0">
              <a:solidFill>
                <a:schemeClr val="bg1"/>
              </a:solidFill>
              <a:latin typeface="Georgia" panose="02040502050405020303" pitchFamily="18" charset="0"/>
              <a:ea typeface="ＭＳ Ｐゴシック" panose="020B0600070205080204" pitchFamily="34" charset="-128"/>
            </a:endParaRPr>
          </a:p>
        </p:txBody>
      </p:sp>
      <p:sp>
        <p:nvSpPr>
          <p:cNvPr id="4" name="TextBox 3">
            <a:extLst>
              <a:ext uri="{FF2B5EF4-FFF2-40B4-BE49-F238E27FC236}">
                <a16:creationId xmlns:a16="http://schemas.microsoft.com/office/drawing/2014/main" id="{DAE831FD-53C5-574C-A69C-D64552350928}"/>
              </a:ext>
            </a:extLst>
          </p:cNvPr>
          <p:cNvSpPr txBox="1"/>
          <p:nvPr/>
        </p:nvSpPr>
        <p:spPr>
          <a:xfrm>
            <a:off x="5791200" y="5625884"/>
            <a:ext cx="3352800" cy="923330"/>
          </a:xfrm>
          <a:prstGeom prst="rect">
            <a:avLst/>
          </a:prstGeom>
          <a:noFill/>
        </p:spPr>
        <p:txBody>
          <a:bodyPr wrap="square" rtlCol="0">
            <a:spAutoFit/>
          </a:bodyPr>
          <a:lstStyle/>
          <a:p>
            <a:pPr algn="ctr"/>
            <a:r>
              <a:rPr lang="en-US" dirty="0">
                <a:solidFill>
                  <a:schemeClr val="bg1"/>
                </a:solidFill>
                <a:latin typeface="Georgia" panose="02040502050405020303" pitchFamily="18" charset="0"/>
              </a:rPr>
              <a:t>Arlington National Cemetery; Surrender at Appomattox Court House, Virginia</a:t>
            </a:r>
          </a:p>
        </p:txBody>
      </p:sp>
      <p:pic>
        <p:nvPicPr>
          <p:cNvPr id="3" name="Picture 2">
            <a:extLst>
              <a:ext uri="{FF2B5EF4-FFF2-40B4-BE49-F238E27FC236}">
                <a16:creationId xmlns:a16="http://schemas.microsoft.com/office/drawing/2014/main" id="{B1B8EA4C-8E1A-2741-884F-255B358A1A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9035" y="110775"/>
            <a:ext cx="5496733" cy="1447800"/>
          </a:xfrm>
          <a:prstGeom prst="rect">
            <a:avLst/>
          </a:prstGeom>
        </p:spPr>
      </p:pic>
      <p:sp>
        <p:nvSpPr>
          <p:cNvPr id="5" name="TextBox 4">
            <a:extLst>
              <a:ext uri="{FF2B5EF4-FFF2-40B4-BE49-F238E27FC236}">
                <a16:creationId xmlns:a16="http://schemas.microsoft.com/office/drawing/2014/main" id="{F5A7F92A-4940-FC4D-AB45-F9C7CC56B440}"/>
              </a:ext>
            </a:extLst>
          </p:cNvPr>
          <p:cNvSpPr txBox="1"/>
          <p:nvPr/>
        </p:nvSpPr>
        <p:spPr>
          <a:xfrm>
            <a:off x="6934201" y="2216639"/>
            <a:ext cx="2080647" cy="1200329"/>
          </a:xfrm>
          <a:prstGeom prst="rect">
            <a:avLst/>
          </a:prstGeom>
          <a:solidFill>
            <a:schemeClr val="accent2"/>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TEKS 7.5C</a:t>
            </a:r>
          </a:p>
          <a:p>
            <a:pPr algn="ctr"/>
            <a:r>
              <a:rPr lang="en-US" dirty="0">
                <a:solidFill>
                  <a:schemeClr val="bg1"/>
                </a:solidFill>
                <a:latin typeface="Times New Roman" panose="02020603050405020304" pitchFamily="18" charset="0"/>
                <a:cs typeface="Times New Roman" panose="02020603050405020304" pitchFamily="18" charset="0"/>
              </a:rPr>
              <a:t>Pol, econ, social </a:t>
            </a:r>
          </a:p>
          <a:p>
            <a:pPr algn="ctr"/>
            <a:r>
              <a:rPr lang="en-US" dirty="0">
                <a:solidFill>
                  <a:schemeClr val="bg1"/>
                </a:solidFill>
                <a:latin typeface="Times New Roman" panose="02020603050405020304" pitchFamily="18" charset="0"/>
                <a:cs typeface="Times New Roman" panose="02020603050405020304" pitchFamily="18" charset="0"/>
              </a:rPr>
              <a:t>Effects of CW &amp; Recon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42195-4923-D24D-A238-4432FDFB0529}"/>
              </a:ext>
            </a:extLst>
          </p:cNvPr>
          <p:cNvSpPr/>
          <p:nvPr/>
        </p:nvSpPr>
        <p:spPr>
          <a:xfrm>
            <a:off x="152400" y="1464590"/>
            <a:ext cx="5515811" cy="4985980"/>
          </a:xfrm>
          <a:prstGeom prst="rect">
            <a:avLst/>
          </a:prstGeom>
        </p:spPr>
        <p:txBody>
          <a:bodyPr wrap="square">
            <a:spAutoFit/>
          </a:bodyPr>
          <a:lstStyle/>
          <a:p>
            <a:r>
              <a:rPr lang="en-US" sz="2400" dirty="0">
                <a:solidFill>
                  <a:schemeClr val="bg1"/>
                </a:solidFill>
                <a:latin typeface="Georgia" panose="02040502050405020303" pitchFamily="18" charset="0"/>
              </a:rPr>
              <a:t>“The people of Texas are informed that, in accordance with a proclamation from the Executive of the United States, all slaves are free. This involves an absolute equality of personal rights and rights of property between former masters and slaves, and the connection heretofore existing between them becomes that between employer and hired labor.”</a:t>
            </a:r>
            <a:br>
              <a:rPr lang="en-US" sz="2400" dirty="0">
                <a:solidFill>
                  <a:schemeClr val="bg1"/>
                </a:solidFill>
                <a:latin typeface="Georgia" panose="02040502050405020303" pitchFamily="18" charset="0"/>
              </a:rPr>
            </a:br>
            <a:endParaRPr lang="en-US" sz="2400" dirty="0">
              <a:solidFill>
                <a:schemeClr val="bg1"/>
              </a:solidFill>
              <a:latin typeface="Georgia" panose="02040502050405020303" pitchFamily="18" charset="0"/>
            </a:endParaRPr>
          </a:p>
          <a:p>
            <a:pPr algn="ctr"/>
            <a:r>
              <a:rPr lang="en-US" dirty="0">
                <a:solidFill>
                  <a:schemeClr val="bg1"/>
                </a:solidFill>
                <a:latin typeface="Georgia" panose="02040502050405020303" pitchFamily="18" charset="0"/>
              </a:rPr>
              <a:t>Gen. John Granger, General Orders, Number 3; Headquarters District of Texas, </a:t>
            </a:r>
          </a:p>
          <a:p>
            <a:pPr algn="ctr"/>
            <a:r>
              <a:rPr lang="en-US" dirty="0">
                <a:solidFill>
                  <a:schemeClr val="bg1"/>
                </a:solidFill>
                <a:latin typeface="Georgia" panose="02040502050405020303" pitchFamily="18" charset="0"/>
              </a:rPr>
              <a:t>Galveston, June 19, 1865</a:t>
            </a:r>
          </a:p>
        </p:txBody>
      </p:sp>
      <p:pic>
        <p:nvPicPr>
          <p:cNvPr id="6" name="Picture 5">
            <a:extLst>
              <a:ext uri="{FF2B5EF4-FFF2-40B4-BE49-F238E27FC236}">
                <a16:creationId xmlns:a16="http://schemas.microsoft.com/office/drawing/2014/main" id="{26F9A557-DD0C-D941-9018-F5EA887F87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80240" y="1229180"/>
            <a:ext cx="3475789" cy="3962400"/>
          </a:xfrm>
          <a:prstGeom prst="rect">
            <a:avLst/>
          </a:prstGeom>
        </p:spPr>
      </p:pic>
      <p:sp>
        <p:nvSpPr>
          <p:cNvPr id="7" name="TextBox 6">
            <a:extLst>
              <a:ext uri="{FF2B5EF4-FFF2-40B4-BE49-F238E27FC236}">
                <a16:creationId xmlns:a16="http://schemas.microsoft.com/office/drawing/2014/main" id="{8CEC981B-C46A-5446-B3E3-0443779705F5}"/>
              </a:ext>
            </a:extLst>
          </p:cNvPr>
          <p:cNvSpPr txBox="1"/>
          <p:nvPr/>
        </p:nvSpPr>
        <p:spPr>
          <a:xfrm>
            <a:off x="1789358" y="183519"/>
            <a:ext cx="6361037" cy="954107"/>
          </a:xfrm>
          <a:prstGeom prst="rect">
            <a:avLst/>
          </a:prstGeom>
          <a:noFill/>
        </p:spPr>
        <p:txBody>
          <a:bodyPr wrap="none" rtlCol="0">
            <a:spAutoFit/>
          </a:bodyPr>
          <a:lstStyle/>
          <a:p>
            <a:pPr algn="ctr"/>
            <a:r>
              <a:rPr lang="en-US" sz="2800" b="1" u="sng" dirty="0">
                <a:solidFill>
                  <a:schemeClr val="bg1"/>
                </a:solidFill>
                <a:latin typeface="Georgia" panose="02040502050405020303" pitchFamily="18" charset="0"/>
              </a:rPr>
              <a:t>A New Birth of Freedom: </a:t>
            </a:r>
            <a:br>
              <a:rPr lang="en-US" sz="2800" b="1" u="sng" dirty="0">
                <a:solidFill>
                  <a:schemeClr val="bg1"/>
                </a:solidFill>
                <a:latin typeface="Georgia" panose="02040502050405020303" pitchFamily="18" charset="0"/>
              </a:rPr>
            </a:br>
            <a:r>
              <a:rPr lang="en-US" sz="2800" b="1" u="sng" dirty="0">
                <a:solidFill>
                  <a:schemeClr val="bg1"/>
                </a:solidFill>
                <a:latin typeface="Georgia" panose="02040502050405020303" pitchFamily="18" charset="0"/>
              </a:rPr>
              <a:t>Texas, Emancipation, Juneteenth</a:t>
            </a:r>
          </a:p>
        </p:txBody>
      </p:sp>
      <p:sp>
        <p:nvSpPr>
          <p:cNvPr id="5" name="TextBox 4">
            <a:extLst>
              <a:ext uri="{FF2B5EF4-FFF2-40B4-BE49-F238E27FC236}">
                <a16:creationId xmlns:a16="http://schemas.microsoft.com/office/drawing/2014/main" id="{2EF565CA-060E-FA4D-B927-975DF97FA3C9}"/>
              </a:ext>
            </a:extLst>
          </p:cNvPr>
          <p:cNvSpPr txBox="1"/>
          <p:nvPr/>
        </p:nvSpPr>
        <p:spPr>
          <a:xfrm>
            <a:off x="5672222" y="5315218"/>
            <a:ext cx="3299847" cy="1477328"/>
          </a:xfrm>
          <a:prstGeom prst="rect">
            <a:avLst/>
          </a:prstGeom>
          <a:solidFill>
            <a:schemeClr val="accent2"/>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TEKS 7.5C + 7.15A&amp;B</a:t>
            </a:r>
          </a:p>
          <a:p>
            <a:pPr algn="ctr"/>
            <a:r>
              <a:rPr lang="en-US" dirty="0">
                <a:solidFill>
                  <a:schemeClr val="bg1"/>
                </a:solidFill>
                <a:latin typeface="Times New Roman" panose="02020603050405020304" pitchFamily="18" charset="0"/>
                <a:cs typeface="Times New Roman" panose="02020603050405020304" pitchFamily="18" charset="0"/>
              </a:rPr>
              <a:t>Pol, econ, social effects of </a:t>
            </a:r>
          </a:p>
          <a:p>
            <a:pPr algn="ctr"/>
            <a:r>
              <a:rPr lang="en-US" dirty="0">
                <a:solidFill>
                  <a:schemeClr val="bg1"/>
                </a:solidFill>
                <a:latin typeface="Times New Roman" panose="02020603050405020304" pitchFamily="18" charset="0"/>
                <a:cs typeface="Times New Roman" panose="02020603050405020304" pitchFamily="18" charset="0"/>
              </a:rPr>
              <a:t>CW &amp; Recon;</a:t>
            </a:r>
          </a:p>
          <a:p>
            <a:pPr algn="ctr"/>
            <a:r>
              <a:rPr lang="en-US" dirty="0">
                <a:solidFill>
                  <a:schemeClr val="bg1"/>
                </a:solidFill>
                <a:latin typeface="Times New Roman" panose="02020603050405020304" pitchFamily="18" charset="0"/>
                <a:cs typeface="Times New Roman" panose="02020603050405020304" pitchFamily="18" charset="0"/>
              </a:rPr>
              <a:t>Rights &amp; civic responsibilities of Texas citizens</a:t>
            </a:r>
          </a:p>
        </p:txBody>
      </p:sp>
    </p:spTree>
    <p:extLst>
      <p:ext uri="{BB962C8B-B14F-4D97-AF65-F5344CB8AC3E}">
        <p14:creationId xmlns:p14="http://schemas.microsoft.com/office/powerpoint/2010/main" val="403748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42195-4923-D24D-A238-4432FDFB0529}"/>
              </a:ext>
            </a:extLst>
          </p:cNvPr>
          <p:cNvSpPr/>
          <p:nvPr/>
        </p:nvSpPr>
        <p:spPr>
          <a:xfrm>
            <a:off x="304800" y="1445402"/>
            <a:ext cx="5363411" cy="430887"/>
          </a:xfrm>
          <a:prstGeom prst="rect">
            <a:avLst/>
          </a:prstGeom>
        </p:spPr>
        <p:txBody>
          <a:bodyPr wrap="square">
            <a:spAutoFit/>
          </a:bodyPr>
          <a:lstStyle/>
          <a:p>
            <a:r>
              <a:rPr lang="en-US" sz="2200" dirty="0">
                <a:solidFill>
                  <a:schemeClr val="bg1"/>
                </a:solidFill>
                <a:latin typeface="Georgia" panose="02040502050405020303" pitchFamily="18" charset="0"/>
              </a:rPr>
              <a:t>“The people of Texas are informed…”</a:t>
            </a:r>
          </a:p>
        </p:txBody>
      </p:sp>
      <p:pic>
        <p:nvPicPr>
          <p:cNvPr id="6" name="Picture 5">
            <a:extLst>
              <a:ext uri="{FF2B5EF4-FFF2-40B4-BE49-F238E27FC236}">
                <a16:creationId xmlns:a16="http://schemas.microsoft.com/office/drawing/2014/main" id="{26F9A557-DD0C-D941-9018-F5EA887F87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8211" y="1447800"/>
            <a:ext cx="3475789" cy="3962400"/>
          </a:xfrm>
          <a:prstGeom prst="rect">
            <a:avLst/>
          </a:prstGeom>
        </p:spPr>
      </p:pic>
      <p:sp>
        <p:nvSpPr>
          <p:cNvPr id="7" name="TextBox 6">
            <a:extLst>
              <a:ext uri="{FF2B5EF4-FFF2-40B4-BE49-F238E27FC236}">
                <a16:creationId xmlns:a16="http://schemas.microsoft.com/office/drawing/2014/main" id="{8CEC981B-C46A-5446-B3E3-0443779705F5}"/>
              </a:ext>
            </a:extLst>
          </p:cNvPr>
          <p:cNvSpPr txBox="1"/>
          <p:nvPr/>
        </p:nvSpPr>
        <p:spPr>
          <a:xfrm>
            <a:off x="1600200" y="183519"/>
            <a:ext cx="6739345" cy="954107"/>
          </a:xfrm>
          <a:prstGeom prst="rect">
            <a:avLst/>
          </a:prstGeom>
          <a:noFill/>
        </p:spPr>
        <p:txBody>
          <a:bodyPr wrap="none" rtlCol="0">
            <a:spAutoFit/>
          </a:bodyPr>
          <a:lstStyle/>
          <a:p>
            <a:pPr algn="ctr"/>
            <a:r>
              <a:rPr lang="en-US" sz="2800" b="1" u="sng" dirty="0">
                <a:solidFill>
                  <a:schemeClr val="bg1"/>
                </a:solidFill>
                <a:latin typeface="Georgia" panose="02040502050405020303" pitchFamily="18" charset="0"/>
              </a:rPr>
              <a:t>A New Birth of Freedom: </a:t>
            </a:r>
            <a:br>
              <a:rPr lang="en-US" sz="2800" b="1" u="sng" dirty="0">
                <a:solidFill>
                  <a:schemeClr val="bg1"/>
                </a:solidFill>
                <a:latin typeface="Georgia" panose="02040502050405020303" pitchFamily="18" charset="0"/>
              </a:rPr>
            </a:br>
            <a:r>
              <a:rPr lang="en-US" sz="2800" b="1" u="sng" dirty="0">
                <a:solidFill>
                  <a:schemeClr val="bg1"/>
                </a:solidFill>
                <a:latin typeface="Georgia" panose="02040502050405020303" pitchFamily="18" charset="0"/>
              </a:rPr>
              <a:t>Texas, Emancipation, &amp; Juneteenth</a:t>
            </a:r>
          </a:p>
        </p:txBody>
      </p:sp>
      <p:sp>
        <p:nvSpPr>
          <p:cNvPr id="2" name="TextBox 1">
            <a:extLst>
              <a:ext uri="{FF2B5EF4-FFF2-40B4-BE49-F238E27FC236}">
                <a16:creationId xmlns:a16="http://schemas.microsoft.com/office/drawing/2014/main" id="{1F1236FB-450D-8443-BCFB-79AE3CA4DCDE}"/>
              </a:ext>
            </a:extLst>
          </p:cNvPr>
          <p:cNvSpPr txBox="1"/>
          <p:nvPr/>
        </p:nvSpPr>
        <p:spPr>
          <a:xfrm>
            <a:off x="300925" y="2119723"/>
            <a:ext cx="4976247" cy="1107996"/>
          </a:xfrm>
          <a:prstGeom prst="rect">
            <a:avLst/>
          </a:prstGeom>
          <a:noFill/>
        </p:spPr>
        <p:txBody>
          <a:bodyPr wrap="square" rtlCol="0">
            <a:spAutoFit/>
          </a:bodyPr>
          <a:lstStyle/>
          <a:p>
            <a:r>
              <a:rPr lang="en-US" sz="2200" dirty="0">
                <a:solidFill>
                  <a:schemeClr val="bg1"/>
                </a:solidFill>
                <a:latin typeface="Georgia" panose="02040502050405020303" pitchFamily="18" charset="0"/>
              </a:rPr>
              <a:t>“in accordance with a proclamation from the Executive of the United States…”</a:t>
            </a:r>
            <a:endParaRPr lang="en-US" sz="2200" dirty="0"/>
          </a:p>
        </p:txBody>
      </p:sp>
      <p:sp>
        <p:nvSpPr>
          <p:cNvPr id="3" name="TextBox 2">
            <a:extLst>
              <a:ext uri="{FF2B5EF4-FFF2-40B4-BE49-F238E27FC236}">
                <a16:creationId xmlns:a16="http://schemas.microsoft.com/office/drawing/2014/main" id="{AA667445-56A9-F44F-B6B4-F07614717292}"/>
              </a:ext>
            </a:extLst>
          </p:cNvPr>
          <p:cNvSpPr txBox="1"/>
          <p:nvPr/>
        </p:nvSpPr>
        <p:spPr>
          <a:xfrm>
            <a:off x="300925" y="3535958"/>
            <a:ext cx="3475789" cy="430887"/>
          </a:xfrm>
          <a:prstGeom prst="rect">
            <a:avLst/>
          </a:prstGeom>
          <a:noFill/>
        </p:spPr>
        <p:txBody>
          <a:bodyPr wrap="square" rtlCol="0">
            <a:spAutoFit/>
          </a:bodyPr>
          <a:lstStyle/>
          <a:p>
            <a:r>
              <a:rPr lang="en-US" sz="2200" dirty="0">
                <a:solidFill>
                  <a:schemeClr val="bg1"/>
                </a:solidFill>
                <a:latin typeface="Georgia" panose="02040502050405020303" pitchFamily="18" charset="0"/>
              </a:rPr>
              <a:t>“… all slaves are free.”</a:t>
            </a:r>
            <a:endParaRPr lang="en-US" sz="2200" dirty="0"/>
          </a:p>
        </p:txBody>
      </p:sp>
      <p:sp>
        <p:nvSpPr>
          <p:cNvPr id="5" name="TextBox 4">
            <a:extLst>
              <a:ext uri="{FF2B5EF4-FFF2-40B4-BE49-F238E27FC236}">
                <a16:creationId xmlns:a16="http://schemas.microsoft.com/office/drawing/2014/main" id="{16DCE4CA-913C-D54F-95DB-761FDF1124BF}"/>
              </a:ext>
            </a:extLst>
          </p:cNvPr>
          <p:cNvSpPr txBox="1"/>
          <p:nvPr/>
        </p:nvSpPr>
        <p:spPr>
          <a:xfrm>
            <a:off x="300925" y="4188738"/>
            <a:ext cx="5053738" cy="1107996"/>
          </a:xfrm>
          <a:prstGeom prst="rect">
            <a:avLst/>
          </a:prstGeom>
          <a:noFill/>
        </p:spPr>
        <p:txBody>
          <a:bodyPr wrap="square" rtlCol="0">
            <a:spAutoFit/>
          </a:bodyPr>
          <a:lstStyle/>
          <a:p>
            <a:r>
              <a:rPr lang="en-US" sz="2200" dirty="0">
                <a:solidFill>
                  <a:schemeClr val="bg1"/>
                </a:solidFill>
                <a:latin typeface="Georgia" panose="02040502050405020303" pitchFamily="18" charset="0"/>
              </a:rPr>
              <a:t>“This involves an absolute equality of personal rights and rights of property between former masters and slaves…”</a:t>
            </a:r>
            <a:endParaRPr lang="en-US" sz="2200" dirty="0"/>
          </a:p>
        </p:txBody>
      </p:sp>
      <p:sp>
        <p:nvSpPr>
          <p:cNvPr id="8" name="TextBox 7">
            <a:extLst>
              <a:ext uri="{FF2B5EF4-FFF2-40B4-BE49-F238E27FC236}">
                <a16:creationId xmlns:a16="http://schemas.microsoft.com/office/drawing/2014/main" id="{FCB616CB-9A85-1248-A39B-49C9C21774C0}"/>
              </a:ext>
            </a:extLst>
          </p:cNvPr>
          <p:cNvSpPr txBox="1"/>
          <p:nvPr/>
        </p:nvSpPr>
        <p:spPr>
          <a:xfrm>
            <a:off x="300925" y="5518628"/>
            <a:ext cx="5146729" cy="1107996"/>
          </a:xfrm>
          <a:prstGeom prst="rect">
            <a:avLst/>
          </a:prstGeom>
          <a:noFill/>
        </p:spPr>
        <p:txBody>
          <a:bodyPr wrap="square" rtlCol="0">
            <a:spAutoFit/>
          </a:bodyPr>
          <a:lstStyle/>
          <a:p>
            <a:r>
              <a:rPr lang="en-US" sz="2200" dirty="0">
                <a:solidFill>
                  <a:schemeClr val="bg1"/>
                </a:solidFill>
                <a:latin typeface="Georgia" panose="02040502050405020303" pitchFamily="18" charset="0"/>
              </a:rPr>
              <a:t>“and the connection heretofore existing between them becomes that between employer and hired labor.”</a:t>
            </a:r>
            <a:endParaRPr lang="en-US" sz="2200" dirty="0"/>
          </a:p>
        </p:txBody>
      </p:sp>
      <p:sp>
        <p:nvSpPr>
          <p:cNvPr id="9" name="TextBox 8">
            <a:extLst>
              <a:ext uri="{FF2B5EF4-FFF2-40B4-BE49-F238E27FC236}">
                <a16:creationId xmlns:a16="http://schemas.microsoft.com/office/drawing/2014/main" id="{A5FB95CA-6489-CF41-9229-725F55BE83CB}"/>
              </a:ext>
            </a:extLst>
          </p:cNvPr>
          <p:cNvSpPr txBox="1"/>
          <p:nvPr/>
        </p:nvSpPr>
        <p:spPr>
          <a:xfrm>
            <a:off x="5668211" y="5410200"/>
            <a:ext cx="3475789" cy="1477328"/>
          </a:xfrm>
          <a:prstGeom prst="rect">
            <a:avLst/>
          </a:prstGeom>
          <a:noFill/>
        </p:spPr>
        <p:txBody>
          <a:bodyPr wrap="square" rtlCol="0">
            <a:spAutoFit/>
          </a:bodyPr>
          <a:lstStyle/>
          <a:p>
            <a:pPr algn="ctr"/>
            <a:r>
              <a:rPr lang="en-US" dirty="0">
                <a:solidFill>
                  <a:schemeClr val="bg1"/>
                </a:solidFill>
                <a:latin typeface="Georgia" panose="02040502050405020303" pitchFamily="18" charset="0"/>
              </a:rPr>
              <a:t>Gen. John Granger, General Orders, Number 3; Headquarters District of Texas, </a:t>
            </a:r>
          </a:p>
          <a:p>
            <a:pPr algn="ctr"/>
            <a:r>
              <a:rPr lang="en-US" dirty="0">
                <a:solidFill>
                  <a:schemeClr val="bg1"/>
                </a:solidFill>
                <a:latin typeface="Georgia" panose="02040502050405020303" pitchFamily="18" charset="0"/>
              </a:rPr>
              <a:t>Galveston, June 19, 1865</a:t>
            </a:r>
          </a:p>
          <a:p>
            <a:endParaRPr lang="en-US" dirty="0"/>
          </a:p>
        </p:txBody>
      </p:sp>
    </p:spTree>
    <p:extLst>
      <p:ext uri="{BB962C8B-B14F-4D97-AF65-F5344CB8AC3E}">
        <p14:creationId xmlns:p14="http://schemas.microsoft.com/office/powerpoint/2010/main" val="27427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87EDD7-81DE-9041-893C-DC9D001DCF02}"/>
              </a:ext>
            </a:extLst>
          </p:cNvPr>
          <p:cNvSpPr txBox="1"/>
          <p:nvPr/>
        </p:nvSpPr>
        <p:spPr>
          <a:xfrm>
            <a:off x="512735" y="1997839"/>
            <a:ext cx="8118529" cy="2308324"/>
          </a:xfrm>
          <a:prstGeom prst="rect">
            <a:avLst/>
          </a:prstGeom>
          <a:noFill/>
        </p:spPr>
        <p:txBody>
          <a:bodyPr wrap="square" rtlCol="0">
            <a:spAutoFit/>
          </a:bodyPr>
          <a:lstStyle/>
          <a:p>
            <a:pPr algn="ctr"/>
            <a:r>
              <a:rPr lang="en-US" altLang="ja-JP" sz="3600" dirty="0">
                <a:solidFill>
                  <a:schemeClr val="bg1"/>
                </a:solidFill>
                <a:latin typeface="Georgia" panose="02040502050405020303" pitchFamily="18" charset="0"/>
                <a:cs typeface="Times New Roman" panose="02020603050405020304" pitchFamily="18" charset="0"/>
              </a:rPr>
              <a:t>How did the Civil War have a major impact on Texans and Texas history if the state was relatively untouched by the fighting?</a:t>
            </a:r>
            <a:endParaRPr lang="en-US" sz="3600" dirty="0"/>
          </a:p>
        </p:txBody>
      </p:sp>
      <p:pic>
        <p:nvPicPr>
          <p:cNvPr id="12" name="Picture 11">
            <a:extLst>
              <a:ext uri="{FF2B5EF4-FFF2-40B4-BE49-F238E27FC236}">
                <a16:creationId xmlns:a16="http://schemas.microsoft.com/office/drawing/2014/main" id="{3DF24B96-AD76-0947-8248-E15A24DD2911}"/>
              </a:ext>
            </a:extLst>
          </p:cNvPr>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45883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FE1-563F-4F45-B34A-19BCA4BBD343}"/>
              </a:ext>
            </a:extLst>
          </p:cNvPr>
          <p:cNvSpPr>
            <a:spLocks noGrp="1"/>
          </p:cNvSpPr>
          <p:nvPr>
            <p:ph type="title"/>
          </p:nvPr>
        </p:nvSpPr>
        <p:spPr>
          <a:xfrm>
            <a:off x="0" y="304800"/>
            <a:ext cx="9144000" cy="1143000"/>
          </a:xfrm>
        </p:spPr>
        <p:txBody>
          <a:bodyPr/>
          <a:lstStyle/>
          <a:p>
            <a:r>
              <a:rPr lang="en-US" sz="3400" dirty="0">
                <a:solidFill>
                  <a:schemeClr val="bg1"/>
                </a:solidFill>
                <a:latin typeface="Georgia" panose="02040502050405020303" pitchFamily="18" charset="0"/>
              </a:rPr>
              <a:t>Primary Sources @ Portal to Texas History</a:t>
            </a:r>
            <a:br>
              <a:rPr lang="en-US" sz="3600" dirty="0">
                <a:solidFill>
                  <a:schemeClr val="bg1"/>
                </a:solidFill>
                <a:latin typeface="Georgia" panose="02040502050405020303" pitchFamily="18" charset="0"/>
              </a:rPr>
            </a:br>
            <a:r>
              <a:rPr lang="en-US" sz="3600" dirty="0">
                <a:solidFill>
                  <a:srgbClr val="434DFF"/>
                </a:solidFill>
                <a:latin typeface="Georgia" panose="02040502050405020303" pitchFamily="18" charset="0"/>
                <a:hlinkClick r:id="rId2">
                  <a:extLst>
                    <a:ext uri="{A12FA001-AC4F-418D-AE19-62706E023703}">
                      <ahyp:hlinkClr xmlns:ahyp="http://schemas.microsoft.com/office/drawing/2018/hyperlinkcolor" val="tx"/>
                    </a:ext>
                  </a:extLst>
                </a:hlinkClick>
              </a:rPr>
              <a:t>https://texashistory.unt.edu/</a:t>
            </a:r>
            <a:endParaRPr lang="en-US" sz="3600" dirty="0">
              <a:solidFill>
                <a:srgbClr val="434DFF"/>
              </a:solidFill>
              <a:latin typeface="Georgia" panose="02040502050405020303" pitchFamily="18" charset="0"/>
            </a:endParaRPr>
          </a:p>
        </p:txBody>
      </p:sp>
      <p:pic>
        <p:nvPicPr>
          <p:cNvPr id="8" name="Picture 7">
            <a:extLst>
              <a:ext uri="{FF2B5EF4-FFF2-40B4-BE49-F238E27FC236}">
                <a16:creationId xmlns:a16="http://schemas.microsoft.com/office/drawing/2014/main" id="{56A193CE-72D5-424F-810B-B394104C63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0200"/>
            <a:ext cx="9144000" cy="4815307"/>
          </a:xfrm>
          <a:prstGeom prst="rect">
            <a:avLst/>
          </a:prstGeom>
        </p:spPr>
      </p:pic>
    </p:spTree>
    <p:extLst>
      <p:ext uri="{BB962C8B-B14F-4D97-AF65-F5344CB8AC3E}">
        <p14:creationId xmlns:p14="http://schemas.microsoft.com/office/powerpoint/2010/main" val="354673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87EDD7-81DE-9041-893C-DC9D001DCF02}"/>
              </a:ext>
            </a:extLst>
          </p:cNvPr>
          <p:cNvSpPr txBox="1"/>
          <p:nvPr/>
        </p:nvSpPr>
        <p:spPr>
          <a:xfrm>
            <a:off x="512735" y="1997839"/>
            <a:ext cx="8118529" cy="2308324"/>
          </a:xfrm>
          <a:prstGeom prst="rect">
            <a:avLst/>
          </a:prstGeom>
          <a:noFill/>
        </p:spPr>
        <p:txBody>
          <a:bodyPr wrap="square" rtlCol="0">
            <a:spAutoFit/>
          </a:bodyPr>
          <a:lstStyle/>
          <a:p>
            <a:pPr algn="ctr"/>
            <a:r>
              <a:rPr lang="en-US" altLang="ja-JP" sz="3600" dirty="0">
                <a:solidFill>
                  <a:schemeClr val="bg1"/>
                </a:solidFill>
                <a:latin typeface="Georgia" panose="02040502050405020303" pitchFamily="18" charset="0"/>
                <a:cs typeface="Times New Roman" panose="02020603050405020304" pitchFamily="18" charset="0"/>
              </a:rPr>
              <a:t>How did the Civil War have a major impact on Texans and Texas history if the state was relatively untouched by the fighting?</a:t>
            </a:r>
            <a:endParaRPr lang="en-US" sz="3600" dirty="0"/>
          </a:p>
        </p:txBody>
      </p:sp>
      <p:pic>
        <p:nvPicPr>
          <p:cNvPr id="12" name="Picture 11">
            <a:extLst>
              <a:ext uri="{FF2B5EF4-FFF2-40B4-BE49-F238E27FC236}">
                <a16:creationId xmlns:a16="http://schemas.microsoft.com/office/drawing/2014/main" id="{3DF24B96-AD76-0947-8248-E15A24DD2911}"/>
              </a:ext>
            </a:extLst>
          </p:cNvPr>
          <p:cNvPicPr>
            <a:picLocks noChangeAspect="1"/>
          </p:cNvPicPr>
          <p:nvPr/>
        </p:nvPicPr>
        <p:blipFill rotWithShape="1">
          <a:blip r:embed="rId2" cstate="screen">
            <a:alphaModFix amt="24000"/>
            <a:extLst>
              <a:ext uri="{28A0092B-C50C-407E-A947-70E740481C1C}">
                <a14:useLocalDpi xmlns:a14="http://schemas.microsoft.com/office/drawing/2010/main"/>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18584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A3CA18E-8347-404B-B340-1CBA3C33E58D}"/>
              </a:ext>
            </a:extLst>
          </p:cNvPr>
          <p:cNvSpPr txBox="1"/>
          <p:nvPr/>
        </p:nvSpPr>
        <p:spPr>
          <a:xfrm>
            <a:off x="6103615" y="5769026"/>
            <a:ext cx="1598515"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Texas Almanac</a:t>
            </a:r>
          </a:p>
        </p:txBody>
      </p:sp>
      <p:sp>
        <p:nvSpPr>
          <p:cNvPr id="6" name="TextBox 5">
            <a:extLst>
              <a:ext uri="{FF2B5EF4-FFF2-40B4-BE49-F238E27FC236}">
                <a16:creationId xmlns:a16="http://schemas.microsoft.com/office/drawing/2014/main" id="{8C8FCBD2-1C6D-A642-A75A-41517E1623B8}"/>
              </a:ext>
            </a:extLst>
          </p:cNvPr>
          <p:cNvSpPr txBox="1"/>
          <p:nvPr/>
        </p:nvSpPr>
        <p:spPr>
          <a:xfrm>
            <a:off x="7702131" y="407186"/>
            <a:ext cx="1475326" cy="2446824"/>
          </a:xfrm>
          <a:prstGeom prst="rect">
            <a:avLst/>
          </a:prstGeom>
          <a:noFill/>
        </p:spPr>
        <p:txBody>
          <a:bodyPr wrap="square" rtlCol="0">
            <a:spAutoFit/>
          </a:bodyPr>
          <a:lstStyle/>
          <a:p>
            <a:pPr algn="ctr"/>
            <a:r>
              <a:rPr lang="en-US" sz="2200" dirty="0">
                <a:solidFill>
                  <a:schemeClr val="bg1"/>
                </a:solidFill>
                <a:latin typeface="Georgia" panose="02040502050405020303" pitchFamily="18" charset="0"/>
                <a:cs typeface="Times New Roman" panose="02020603050405020304" pitchFamily="18" charset="0"/>
              </a:rPr>
              <a:t>Texas Secession Delegates: </a:t>
            </a:r>
          </a:p>
          <a:p>
            <a:pPr algn="ctr"/>
            <a:r>
              <a:rPr lang="en-US" sz="2200" dirty="0">
                <a:solidFill>
                  <a:schemeClr val="bg1"/>
                </a:solidFill>
                <a:latin typeface="Georgia" panose="02040502050405020303" pitchFamily="18" charset="0"/>
                <a:cs typeface="Times New Roman" panose="02020603050405020304" pitchFamily="18" charset="0"/>
              </a:rPr>
              <a:t>166-8 </a:t>
            </a:r>
            <a:br>
              <a:rPr lang="en-US" sz="2200" dirty="0">
                <a:solidFill>
                  <a:schemeClr val="bg1"/>
                </a:solidFill>
                <a:latin typeface="Georgia" panose="02040502050405020303" pitchFamily="18" charset="0"/>
                <a:cs typeface="Times New Roman" panose="02020603050405020304" pitchFamily="18" charset="0"/>
              </a:rPr>
            </a:br>
            <a:r>
              <a:rPr lang="en-US" sz="2200" dirty="0">
                <a:solidFill>
                  <a:schemeClr val="bg1"/>
                </a:solidFill>
                <a:latin typeface="Georgia" panose="02040502050405020303" pitchFamily="18" charset="0"/>
                <a:cs typeface="Times New Roman" panose="02020603050405020304" pitchFamily="18" charset="0"/>
              </a:rPr>
              <a:t>for</a:t>
            </a:r>
          </a:p>
          <a:p>
            <a:pPr algn="ctr"/>
            <a:r>
              <a:rPr lang="en-US" sz="2200" dirty="0">
                <a:solidFill>
                  <a:schemeClr val="bg1"/>
                </a:solidFill>
                <a:latin typeface="Georgia" panose="02040502050405020303" pitchFamily="18" charset="0"/>
                <a:cs typeface="Times New Roman" panose="02020603050405020304" pitchFamily="18" charset="0"/>
              </a:rPr>
              <a:t>secession</a:t>
            </a:r>
          </a:p>
          <a:p>
            <a:pPr algn="ctr"/>
            <a:endParaRPr lang="en-US" sz="21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57AEB38-2144-8440-89D5-3E23FD2C3B40}"/>
              </a:ext>
            </a:extLst>
          </p:cNvPr>
          <p:cNvSpPr/>
          <p:nvPr/>
        </p:nvSpPr>
        <p:spPr>
          <a:xfrm>
            <a:off x="7777587" y="2745308"/>
            <a:ext cx="1366413" cy="3816429"/>
          </a:xfrm>
          <a:prstGeom prst="rect">
            <a:avLst/>
          </a:prstGeom>
        </p:spPr>
        <p:txBody>
          <a:bodyPr wrap="square">
            <a:spAutoFit/>
          </a:bodyPr>
          <a:lstStyle/>
          <a:p>
            <a:pPr algn="ctr"/>
            <a:r>
              <a:rPr lang="en-US" sz="2200" dirty="0">
                <a:solidFill>
                  <a:schemeClr val="bg1"/>
                </a:solidFill>
                <a:latin typeface="Georgia" panose="02040502050405020303" pitchFamily="18" charset="0"/>
                <a:cs typeface="Times New Roman" panose="02020603050405020304" pitchFamily="18" charset="0"/>
              </a:rPr>
              <a:t>Gov. Houston insists on </a:t>
            </a:r>
          </a:p>
          <a:p>
            <a:pPr algn="ctr"/>
            <a:r>
              <a:rPr lang="en-US" sz="2200" dirty="0">
                <a:solidFill>
                  <a:schemeClr val="bg1"/>
                </a:solidFill>
                <a:latin typeface="Georgia" panose="02040502050405020303" pitchFamily="18" charset="0"/>
                <a:cs typeface="Times New Roman" panose="02020603050405020304" pitchFamily="18" charset="0"/>
              </a:rPr>
              <a:t>popular vote</a:t>
            </a:r>
          </a:p>
          <a:p>
            <a:pPr algn="ctr"/>
            <a:endParaRPr lang="en-US" sz="2200" dirty="0">
              <a:solidFill>
                <a:schemeClr val="bg1"/>
              </a:solidFill>
              <a:latin typeface="Georgia" panose="02040502050405020303" pitchFamily="18" charset="0"/>
              <a:cs typeface="Times New Roman" panose="02020603050405020304" pitchFamily="18" charset="0"/>
            </a:endParaRPr>
          </a:p>
          <a:p>
            <a:pPr algn="ctr"/>
            <a:r>
              <a:rPr lang="en-US" sz="2200" dirty="0">
                <a:solidFill>
                  <a:schemeClr val="bg1"/>
                </a:solidFill>
                <a:latin typeface="Georgia" panose="02040502050405020303" pitchFamily="18" charset="0"/>
                <a:cs typeface="Times New Roman" panose="02020603050405020304" pitchFamily="18" charset="0"/>
              </a:rPr>
              <a:t>Results: </a:t>
            </a:r>
          </a:p>
          <a:p>
            <a:pPr algn="ctr"/>
            <a:r>
              <a:rPr lang="en-US" sz="2200" dirty="0">
                <a:solidFill>
                  <a:schemeClr val="bg1"/>
                </a:solidFill>
                <a:latin typeface="Georgia" panose="02040502050405020303" pitchFamily="18" charset="0"/>
                <a:cs typeface="Times New Roman" panose="02020603050405020304" pitchFamily="18" charset="0"/>
              </a:rPr>
              <a:t>44,317 to 13,020 </a:t>
            </a:r>
          </a:p>
          <a:p>
            <a:pPr algn="ctr"/>
            <a:r>
              <a:rPr lang="en-US" sz="2200" dirty="0">
                <a:solidFill>
                  <a:schemeClr val="bg1"/>
                </a:solidFill>
                <a:latin typeface="Georgia" panose="02040502050405020303" pitchFamily="18" charset="0"/>
                <a:cs typeface="Times New Roman" panose="02020603050405020304" pitchFamily="18" charset="0"/>
              </a:rPr>
              <a:t>for secession</a:t>
            </a:r>
          </a:p>
        </p:txBody>
      </p:sp>
      <p:pic>
        <p:nvPicPr>
          <p:cNvPr id="2" name="Picture 1">
            <a:extLst>
              <a:ext uri="{FF2B5EF4-FFF2-40B4-BE49-F238E27FC236}">
                <a16:creationId xmlns:a16="http://schemas.microsoft.com/office/drawing/2014/main" id="{E113F543-ACED-C845-8A77-AC29A8ED0C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04" r="2354"/>
          <a:stretch/>
        </p:blipFill>
        <p:spPr>
          <a:xfrm>
            <a:off x="1639366" y="583448"/>
            <a:ext cx="6138221" cy="6138358"/>
          </a:xfrm>
          <a:prstGeom prst="rect">
            <a:avLst/>
          </a:prstGeom>
          <a:solidFill>
            <a:schemeClr val="tx1"/>
          </a:solidFill>
        </p:spPr>
      </p:pic>
      <p:sp>
        <p:nvSpPr>
          <p:cNvPr id="3" name="TextBox 2">
            <a:extLst>
              <a:ext uri="{FF2B5EF4-FFF2-40B4-BE49-F238E27FC236}">
                <a16:creationId xmlns:a16="http://schemas.microsoft.com/office/drawing/2014/main" id="{32F06713-097B-864B-B417-CCFEBF47E8D5}"/>
              </a:ext>
            </a:extLst>
          </p:cNvPr>
          <p:cNvSpPr txBox="1"/>
          <p:nvPr/>
        </p:nvSpPr>
        <p:spPr>
          <a:xfrm>
            <a:off x="1639364" y="121783"/>
            <a:ext cx="5865271" cy="461665"/>
          </a:xfrm>
          <a:prstGeom prst="rect">
            <a:avLst/>
          </a:prstGeom>
          <a:noFill/>
        </p:spPr>
        <p:txBody>
          <a:bodyPr wrap="square" rtlCol="0">
            <a:spAutoFit/>
          </a:bodyPr>
          <a:lstStyle/>
          <a:p>
            <a:pPr algn="ctr"/>
            <a:r>
              <a:rPr lang="en-US" sz="2400" cap="small" dirty="0">
                <a:solidFill>
                  <a:schemeClr val="bg1"/>
                </a:solidFill>
                <a:latin typeface="Georgia" panose="02040502050405020303" pitchFamily="18" charset="0"/>
              </a:rPr>
              <a:t>Texas secedes from Union, Feb. 1, 1861</a:t>
            </a:r>
          </a:p>
        </p:txBody>
      </p:sp>
      <p:sp>
        <p:nvSpPr>
          <p:cNvPr id="5" name="TextBox 4">
            <a:extLst>
              <a:ext uri="{FF2B5EF4-FFF2-40B4-BE49-F238E27FC236}">
                <a16:creationId xmlns:a16="http://schemas.microsoft.com/office/drawing/2014/main" id="{99AECA81-75AB-634A-9B6B-9666320A39B7}"/>
              </a:ext>
            </a:extLst>
          </p:cNvPr>
          <p:cNvSpPr txBox="1"/>
          <p:nvPr/>
        </p:nvSpPr>
        <p:spPr>
          <a:xfrm>
            <a:off x="0" y="4912941"/>
            <a:ext cx="1563909" cy="1138773"/>
          </a:xfrm>
          <a:prstGeom prst="rect">
            <a:avLst/>
          </a:prstGeom>
          <a:noFill/>
        </p:spPr>
        <p:txBody>
          <a:bodyPr wrap="square" rtlCol="0">
            <a:spAutoFit/>
          </a:bodyPr>
          <a:lstStyle/>
          <a:p>
            <a:pPr algn="ctr"/>
            <a:r>
              <a:rPr lang="en-US" sz="1700" dirty="0">
                <a:solidFill>
                  <a:schemeClr val="bg1"/>
                </a:solidFill>
                <a:latin typeface="Georgia" panose="02040502050405020303" pitchFamily="18" charset="0"/>
              </a:rPr>
              <a:t>TEKS 7.13 A&amp;B</a:t>
            </a:r>
          </a:p>
          <a:p>
            <a:pPr algn="ctr"/>
            <a:r>
              <a:rPr lang="en-US" sz="1700" dirty="0">
                <a:solidFill>
                  <a:schemeClr val="bg1"/>
                </a:solidFill>
                <a:latin typeface="Georgia" panose="02040502050405020303" pitchFamily="18" charset="0"/>
              </a:rPr>
              <a:t>Texas vs. US Constitution</a:t>
            </a:r>
          </a:p>
        </p:txBody>
      </p:sp>
      <p:sp>
        <p:nvSpPr>
          <p:cNvPr id="9" name="TextBox 8">
            <a:extLst>
              <a:ext uri="{FF2B5EF4-FFF2-40B4-BE49-F238E27FC236}">
                <a16:creationId xmlns:a16="http://schemas.microsoft.com/office/drawing/2014/main" id="{3A2DBFB2-88EF-C24C-B203-64613E5BAAEB}"/>
              </a:ext>
            </a:extLst>
          </p:cNvPr>
          <p:cNvSpPr txBox="1"/>
          <p:nvPr/>
        </p:nvSpPr>
        <p:spPr>
          <a:xfrm>
            <a:off x="76201" y="2161512"/>
            <a:ext cx="1487708" cy="1384995"/>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Can Texas Secede?</a:t>
            </a:r>
          </a:p>
        </p:txBody>
      </p:sp>
    </p:spTree>
    <p:extLst>
      <p:ext uri="{BB962C8B-B14F-4D97-AF65-F5344CB8AC3E}">
        <p14:creationId xmlns:p14="http://schemas.microsoft.com/office/powerpoint/2010/main" val="16819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secede--map">
            <a:extLst>
              <a:ext uri="{FF2B5EF4-FFF2-40B4-BE49-F238E27FC236}">
                <a16:creationId xmlns:a16="http://schemas.microsoft.com/office/drawing/2014/main" id="{DE8D4C56-EA14-574D-9710-62AAD99673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15499"/>
            <a:ext cx="8839200" cy="642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79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E163F9BF-72D6-B345-8597-1C7F1B608647}"/>
              </a:ext>
            </a:extLst>
          </p:cNvPr>
          <p:cNvPicPr>
            <a:picLocks noChangeAspect="1"/>
          </p:cNvPicPr>
          <p:nvPr/>
        </p:nvPicPr>
        <p:blipFill>
          <a:blip r:embed="rId2">
            <a:lum contrast="22000"/>
            <a:extLst>
              <a:ext uri="{28A0092B-C50C-407E-A947-70E740481C1C}">
                <a14:useLocalDpi xmlns:a14="http://schemas.microsoft.com/office/drawing/2010/main"/>
              </a:ext>
            </a:extLst>
          </a:blip>
          <a:srcRect/>
          <a:stretch>
            <a:fillRect/>
          </a:stretch>
        </p:blipFill>
        <p:spPr bwMode="auto">
          <a:xfrm>
            <a:off x="-3175" y="0"/>
            <a:ext cx="922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AC6590-4060-9F46-A569-34A07B889A0F}"/>
              </a:ext>
            </a:extLst>
          </p:cNvPr>
          <p:cNvSpPr txBox="1"/>
          <p:nvPr/>
        </p:nvSpPr>
        <p:spPr>
          <a:xfrm rot="21142580">
            <a:off x="84410" y="1647726"/>
            <a:ext cx="3128828" cy="1723549"/>
          </a:xfrm>
          <a:prstGeom prst="rect">
            <a:avLst/>
          </a:prstGeom>
          <a:solidFill>
            <a:schemeClr val="accent2"/>
          </a:solidFill>
        </p:spPr>
        <p:txBody>
          <a:bodyPr wrap="square" rtlCol="0">
            <a:spAutoFit/>
          </a:bodyPr>
          <a:lstStyle/>
          <a:p>
            <a:pPr algn="ctr"/>
            <a:r>
              <a:rPr lang="en-US" sz="2200" dirty="0">
                <a:solidFill>
                  <a:schemeClr val="bg1"/>
                </a:solidFill>
                <a:latin typeface="Georgia" panose="02040502050405020303" pitchFamily="18" charset="0"/>
              </a:rPr>
              <a:t>Note party &amp; class divisions; also note large enslaved populations</a:t>
            </a:r>
            <a:endParaRPr lang="en-US" dirty="0">
              <a:solidFill>
                <a:schemeClr val="bg1"/>
              </a:solidFill>
              <a:latin typeface="Georgia" panose="02040502050405020303" pitchFamily="18" charset="0"/>
            </a:endParaRPr>
          </a:p>
          <a:p>
            <a:pPr algn="ctr"/>
            <a:r>
              <a:rPr lang="en-US" dirty="0">
                <a:solidFill>
                  <a:schemeClr val="bg1"/>
                </a:solidFill>
                <a:latin typeface="Georgia" panose="02040502050405020303" pitchFamily="18" charset="0"/>
              </a:rPr>
              <a:t>(TEKS 7.5, 7.16)</a:t>
            </a:r>
          </a:p>
        </p:txBody>
      </p:sp>
    </p:spTree>
    <p:extLst>
      <p:ext uri="{BB962C8B-B14F-4D97-AF65-F5344CB8AC3E}">
        <p14:creationId xmlns:p14="http://schemas.microsoft.com/office/powerpoint/2010/main" val="42760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5">
            <a:extLst>
              <a:ext uri="{FF2B5EF4-FFF2-40B4-BE49-F238E27FC236}">
                <a16:creationId xmlns:a16="http://schemas.microsoft.com/office/drawing/2014/main" id="{BF560E79-FCE7-F048-8AFA-770658539756}"/>
              </a:ext>
            </a:extLst>
          </p:cNvPr>
          <p:cNvSpPr txBox="1">
            <a:spLocks noChangeArrowheads="1"/>
          </p:cNvSpPr>
          <p:nvPr/>
        </p:nvSpPr>
        <p:spPr bwMode="auto">
          <a:xfrm>
            <a:off x="1300031" y="6100706"/>
            <a:ext cx="6248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solidFill>
                  <a:srgbClr val="FFFFFF"/>
                </a:solidFill>
                <a:latin typeface="Georgia" panose="02040502050405020303" pitchFamily="18" charset="0"/>
              </a:rPr>
              <a:t>Left: </a:t>
            </a:r>
            <a:r>
              <a:rPr lang="en-US" sz="2000" dirty="0">
                <a:solidFill>
                  <a:schemeClr val="bg1"/>
                </a:solidFill>
                <a:latin typeface="Georgia" panose="02040502050405020303" pitchFamily="18" charset="0"/>
              </a:rPr>
              <a:t>Volunteers in 3rd NY Independent Battery</a:t>
            </a:r>
          </a:p>
          <a:p>
            <a:pPr algn="ctr" eaLnBrk="1" hangingPunct="1"/>
            <a:r>
              <a:rPr lang="en-US" sz="2000" dirty="0">
                <a:solidFill>
                  <a:schemeClr val="bg1"/>
                </a:solidFill>
                <a:latin typeface="Georgia" panose="02040502050405020303" pitchFamily="18" charset="0"/>
              </a:rPr>
              <a:t>Right: </a:t>
            </a:r>
            <a:r>
              <a:rPr lang="en-US" sz="2000" dirty="0">
                <a:solidFill>
                  <a:srgbClr val="FFFFFF"/>
                </a:solidFill>
                <a:latin typeface="Georgia" panose="02040502050405020303" pitchFamily="18" charset="0"/>
              </a:rPr>
              <a:t>Volunteers in the 1</a:t>
            </a:r>
            <a:r>
              <a:rPr lang="en-US" sz="2000" baseline="30000" dirty="0">
                <a:solidFill>
                  <a:srgbClr val="FFFFFF"/>
                </a:solidFill>
                <a:latin typeface="Georgia" panose="02040502050405020303" pitchFamily="18" charset="0"/>
              </a:rPr>
              <a:t>st</a:t>
            </a:r>
            <a:r>
              <a:rPr lang="en-US" sz="2000" dirty="0">
                <a:solidFill>
                  <a:srgbClr val="FFFFFF"/>
                </a:solidFill>
                <a:latin typeface="Georgia" panose="02040502050405020303" pitchFamily="18" charset="0"/>
              </a:rPr>
              <a:t> Texas Inf.</a:t>
            </a:r>
            <a:r>
              <a:rPr lang="en-US" sz="2000" dirty="0">
                <a:solidFill>
                  <a:schemeClr val="bg1"/>
                </a:solidFill>
                <a:latin typeface="Georgia" panose="02040502050405020303" pitchFamily="18" charset="0"/>
              </a:rPr>
              <a:t> </a:t>
            </a:r>
            <a:endParaRPr lang="en-US" altLang="en-US" sz="2000" dirty="0">
              <a:solidFill>
                <a:srgbClr val="FFFFFF"/>
              </a:solidFill>
              <a:latin typeface="Georgia" panose="02040502050405020303" pitchFamily="18" charset="0"/>
            </a:endParaRPr>
          </a:p>
        </p:txBody>
      </p:sp>
      <p:sp>
        <p:nvSpPr>
          <p:cNvPr id="7" name="TextBox 6">
            <a:extLst>
              <a:ext uri="{FF2B5EF4-FFF2-40B4-BE49-F238E27FC236}">
                <a16:creationId xmlns:a16="http://schemas.microsoft.com/office/drawing/2014/main" id="{A0D641BA-DA6F-1844-9A0B-6F3A845690E0}"/>
              </a:ext>
            </a:extLst>
          </p:cNvPr>
          <p:cNvSpPr txBox="1"/>
          <p:nvPr/>
        </p:nvSpPr>
        <p:spPr>
          <a:xfrm>
            <a:off x="1837116" y="184139"/>
            <a:ext cx="5469767" cy="523220"/>
          </a:xfrm>
          <a:prstGeom prst="rect">
            <a:avLst/>
          </a:prstGeom>
          <a:noFill/>
        </p:spPr>
        <p:txBody>
          <a:bodyPr wrap="none" rtlCol="0">
            <a:spAutoFit/>
          </a:bodyPr>
          <a:lstStyle/>
          <a:p>
            <a:r>
              <a:rPr lang="en-US" sz="2800" dirty="0">
                <a:solidFill>
                  <a:schemeClr val="bg1"/>
                </a:solidFill>
                <a:latin typeface="Georgia" panose="02040502050405020303" pitchFamily="18" charset="0"/>
              </a:rPr>
              <a:t>The War in 1861: A Rush to Arms</a:t>
            </a:r>
          </a:p>
        </p:txBody>
      </p:sp>
      <p:pic>
        <p:nvPicPr>
          <p:cNvPr id="12" name="Picture 11">
            <a:extLst>
              <a:ext uri="{FF2B5EF4-FFF2-40B4-BE49-F238E27FC236}">
                <a16:creationId xmlns:a16="http://schemas.microsoft.com/office/drawing/2014/main" id="{12E001DE-AAA1-2D44-956F-E0FDD8B80E6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29278" y="857571"/>
            <a:ext cx="5733447" cy="5222615"/>
          </a:xfrm>
          <a:prstGeom prst="rect">
            <a:avLst/>
          </a:prstGeom>
        </p:spPr>
      </p:pic>
      <p:pic>
        <p:nvPicPr>
          <p:cNvPr id="14" name="Picture 13">
            <a:extLst>
              <a:ext uri="{FF2B5EF4-FFF2-40B4-BE49-F238E27FC236}">
                <a16:creationId xmlns:a16="http://schemas.microsoft.com/office/drawing/2014/main" id="{09608FF5-FE42-6945-B43F-CB96CDA9343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88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877" y="856524"/>
            <a:ext cx="3267321" cy="5212754"/>
          </a:xfrm>
          <a:prstGeom prst="rect">
            <a:avLst/>
          </a:prstGeom>
        </p:spPr>
      </p:pic>
      <p:pic>
        <p:nvPicPr>
          <p:cNvPr id="18" name="Picture 17">
            <a:extLst>
              <a:ext uri="{FF2B5EF4-FFF2-40B4-BE49-F238E27FC236}">
                <a16:creationId xmlns:a16="http://schemas.microsoft.com/office/drawing/2014/main" id="{B2DB7BA8-8B48-8948-8993-0B3CCE85D6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40513" y="-49408"/>
            <a:ext cx="4779094" cy="6858000"/>
          </a:xfrm>
          <a:prstGeom prst="rect">
            <a:avLst/>
          </a:prstGeom>
        </p:spPr>
      </p:pic>
      <p:sp>
        <p:nvSpPr>
          <p:cNvPr id="19" name="Rectangle 2">
            <a:extLst>
              <a:ext uri="{FF2B5EF4-FFF2-40B4-BE49-F238E27FC236}">
                <a16:creationId xmlns:a16="http://schemas.microsoft.com/office/drawing/2014/main" id="{4BAF1B24-0ED2-BF47-BC5A-7A17E5AF8367}"/>
              </a:ext>
            </a:extLst>
          </p:cNvPr>
          <p:cNvSpPr txBox="1">
            <a:spLocks noChangeArrowheads="1"/>
          </p:cNvSpPr>
          <p:nvPr/>
        </p:nvSpPr>
        <p:spPr bwMode="auto">
          <a:xfrm>
            <a:off x="2240513" y="4536367"/>
            <a:ext cx="4779094" cy="2321633"/>
          </a:xfrm>
          <a:prstGeom prst="rect">
            <a:avLst/>
          </a:prstGeom>
          <a:solidFill>
            <a:srgbClr val="7F6E64">
              <a:alpha val="83000"/>
            </a:srgb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kern="0" dirty="0">
                <a:solidFill>
                  <a:schemeClr val="bg1"/>
                </a:solidFill>
                <a:latin typeface="Georgia" panose="02040502050405020303" pitchFamily="18" charset="0"/>
                <a:ea typeface="ＭＳ Ｐゴシック" panose="020B0600070205080204" pitchFamily="34" charset="-128"/>
              </a:rPr>
              <a:t>“If you go to war with the United States, you will never conquer her, as she has the money and the men. If she does not whip you by guns, powder, and steel, she will starve you to death. It will take the flower of the country — the young men.”</a:t>
            </a:r>
            <a:br>
              <a:rPr lang="en-US" altLang="en-US" sz="2000" kern="0" dirty="0">
                <a:solidFill>
                  <a:schemeClr val="bg1"/>
                </a:solidFill>
                <a:latin typeface="Georgia" panose="02040502050405020303" pitchFamily="18" charset="0"/>
                <a:ea typeface="ＭＳ Ｐゴシック" panose="020B0600070205080204" pitchFamily="34" charset="-128"/>
              </a:rPr>
            </a:br>
            <a:r>
              <a:rPr lang="en-US" altLang="en-US" sz="2000" kern="0" dirty="0">
                <a:solidFill>
                  <a:schemeClr val="bg1"/>
                </a:solidFill>
                <a:latin typeface="Georgia" panose="02040502050405020303" pitchFamily="18" charset="0"/>
                <a:ea typeface="ＭＳ Ｐゴシック" panose="020B0600070205080204" pitchFamily="34" charset="-128"/>
              </a:rPr>
              <a:t> — Sam Houston</a:t>
            </a:r>
            <a:endParaRPr lang="en-US" altLang="en-US" sz="1600" kern="0" dirty="0">
              <a:solidFill>
                <a:schemeClr val="bg1"/>
              </a:solidFill>
              <a:latin typeface="Georgia" panose="02040502050405020303" pitchFamily="18"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2F3F4-52D6-364C-8064-0921975C99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9A2403-3D4A-FD45-A19D-DFBE54673A8F}"/>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Aft>
                <a:spcPts val="600"/>
              </a:spcAft>
            </a:pPr>
            <a:r>
              <a:rPr lang="en-US" sz="1900">
                <a:solidFill>
                  <a:schemeClr val="tx1">
                    <a:lumMod val="85000"/>
                    <a:lumOff val="15000"/>
                  </a:schemeClr>
                </a:solidFill>
                <a:latin typeface="+mj-lt"/>
                <a:ea typeface="+mj-ea"/>
                <a:cs typeface="+mj-cs"/>
              </a:rPr>
              <a:t>Texas in the Civil War: </a:t>
            </a:r>
          </a:p>
          <a:p>
            <a:pPr algn="ctr">
              <a:lnSpc>
                <a:spcPct val="90000"/>
              </a:lnSpc>
              <a:spcAft>
                <a:spcPts val="600"/>
              </a:spcAft>
            </a:pPr>
            <a:r>
              <a:rPr lang="en-US" sz="1900">
                <a:solidFill>
                  <a:schemeClr val="tx1">
                    <a:lumMod val="85000"/>
                    <a:lumOff val="15000"/>
                  </a:schemeClr>
                </a:solidFill>
                <a:latin typeface="+mj-lt"/>
                <a:ea typeface="+mj-ea"/>
                <a:cs typeface="+mj-cs"/>
              </a:rPr>
              <a:t>Soldiers, Supply, Slavery, and Dissent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5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24D10-F84E-2445-A84C-ADC01B29E890}"/>
              </a:ext>
            </a:extLst>
          </p:cNvPr>
          <p:cNvSpPr txBox="1">
            <a:spLocks noChangeArrowheads="1"/>
          </p:cNvSpPr>
          <p:nvPr/>
        </p:nvSpPr>
        <p:spPr bwMode="auto">
          <a:xfrm>
            <a:off x="0" y="56147"/>
            <a:ext cx="485750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90000"/>
              </a:lnSpc>
              <a:buNone/>
            </a:pPr>
            <a:r>
              <a:rPr lang="en-US" altLang="en-US" sz="2400" kern="0" dirty="0">
                <a:solidFill>
                  <a:srgbClr val="FFFFFF"/>
                </a:solidFill>
                <a:latin typeface="Georgia" panose="02040502050405020303" pitchFamily="18" charset="0"/>
                <a:ea typeface="ＭＳ Ｐゴシック" panose="020B0600070205080204" pitchFamily="34" charset="-128"/>
              </a:rPr>
              <a:t>Civil War Begins, Apr 12, 1861</a:t>
            </a:r>
            <a:br>
              <a:rPr lang="en-US" altLang="en-US" sz="2400" kern="0" dirty="0">
                <a:solidFill>
                  <a:srgbClr val="FFFFFF"/>
                </a:solidFill>
                <a:latin typeface="Georgia" panose="02040502050405020303" pitchFamily="18" charset="0"/>
                <a:ea typeface="ＭＳ Ｐゴシック" panose="020B0600070205080204" pitchFamily="34" charset="-128"/>
              </a:rPr>
            </a:br>
            <a:endParaRPr lang="en-US" altLang="en-US" sz="1000" kern="0" dirty="0">
              <a:solidFill>
                <a:srgbClr val="FFFFFF"/>
              </a:solidFill>
              <a:latin typeface="Georgia" panose="02040502050405020303" pitchFamily="18" charset="0"/>
              <a:ea typeface="ＭＳ Ｐゴシック" panose="020B0600070205080204" pitchFamily="34" charset="-128"/>
            </a:endParaRPr>
          </a:p>
          <a:p>
            <a:pPr marL="525463" indent="-525463" eaLnBrk="1" hangingPunct="1">
              <a:lnSpc>
                <a:spcPct val="90000"/>
              </a:lnSpc>
              <a:buFontTx/>
              <a:buAutoNum type="romanUcPeriod"/>
            </a:pPr>
            <a:r>
              <a:rPr lang="en-US" altLang="en-US" sz="2000" kern="0" dirty="0">
                <a:solidFill>
                  <a:srgbClr val="FFFFFF"/>
                </a:solidFill>
                <a:latin typeface="Georgia" panose="02040502050405020303" pitchFamily="18" charset="0"/>
                <a:ea typeface="ＭＳ Ｐゴシック" panose="020B0600070205080204" pitchFamily="34" charset="-128"/>
              </a:rPr>
              <a:t>Causes? How do these evolve?</a:t>
            </a:r>
          </a:p>
          <a:p>
            <a:pPr marL="525463" indent="-525463" eaLnBrk="1" hangingPunct="1">
              <a:lnSpc>
                <a:spcPct val="90000"/>
              </a:lnSpc>
              <a:buFontTx/>
              <a:buAutoNum type="romanUcPeriod"/>
            </a:pPr>
            <a:endParaRPr lang="en-US" altLang="en-US" sz="900" kern="0" dirty="0">
              <a:solidFill>
                <a:srgbClr val="FFFFFF"/>
              </a:solidFill>
              <a:latin typeface="Georgia" panose="02040502050405020303" pitchFamily="18" charset="0"/>
              <a:ea typeface="ＭＳ Ｐゴシック" panose="020B0600070205080204" pitchFamily="34" charset="-128"/>
            </a:endParaRPr>
          </a:p>
          <a:p>
            <a:pPr marL="525463" indent="-525463" eaLnBrk="1" hangingPunct="1">
              <a:lnSpc>
                <a:spcPct val="90000"/>
              </a:lnSpc>
              <a:buFontTx/>
              <a:buAutoNum type="romanUcPeriod"/>
            </a:pPr>
            <a:r>
              <a:rPr lang="en-US" altLang="en-US" sz="2000" kern="0" dirty="0">
                <a:solidFill>
                  <a:srgbClr val="FFFFFF"/>
                </a:solidFill>
                <a:latin typeface="Georgia" panose="02040502050405020303" pitchFamily="18" charset="0"/>
                <a:ea typeface="ＭＳ Ｐゴシック" panose="020B0600070205080204" pitchFamily="34" charset="-128"/>
              </a:rPr>
              <a:t>What is Each Side Trying </a:t>
            </a:r>
            <a:br>
              <a:rPr lang="en-US" altLang="en-US" sz="2000" kern="0" dirty="0">
                <a:solidFill>
                  <a:srgbClr val="FFFFFF"/>
                </a:solidFill>
                <a:latin typeface="Georgia" panose="02040502050405020303" pitchFamily="18" charset="0"/>
                <a:ea typeface="ＭＳ Ｐゴシック" panose="020B0600070205080204" pitchFamily="34" charset="-128"/>
              </a:rPr>
            </a:br>
            <a:r>
              <a:rPr lang="en-US" altLang="en-US" sz="2000" kern="0" dirty="0">
                <a:solidFill>
                  <a:srgbClr val="FFFFFF"/>
                </a:solidFill>
                <a:latin typeface="Georgia" panose="02040502050405020303" pitchFamily="18" charset="0"/>
                <a:ea typeface="ＭＳ Ｐゴシック" panose="020B0600070205080204" pitchFamily="34" charset="-128"/>
              </a:rPr>
              <a:t>to Accomplish?</a:t>
            </a:r>
            <a:br>
              <a:rPr lang="en-US" altLang="en-US" sz="2000" kern="0" dirty="0">
                <a:solidFill>
                  <a:srgbClr val="FFFFFF"/>
                </a:solidFill>
                <a:latin typeface="Georgia" panose="02040502050405020303" pitchFamily="18" charset="0"/>
                <a:ea typeface="ＭＳ Ｐゴシック" panose="020B0600070205080204" pitchFamily="34" charset="-128"/>
              </a:rPr>
            </a:br>
            <a:endParaRPr lang="en-US" altLang="en-US" sz="1050" kern="0" dirty="0">
              <a:solidFill>
                <a:srgbClr val="FFFFFF"/>
              </a:solidFill>
              <a:latin typeface="Georgia" panose="02040502050405020303" pitchFamily="18" charset="0"/>
              <a:ea typeface="ＭＳ Ｐゴシック" panose="020B0600070205080204" pitchFamily="34" charset="-128"/>
            </a:endParaRPr>
          </a:p>
          <a:p>
            <a:pPr marL="525463" indent="-525463" eaLnBrk="1" hangingPunct="1">
              <a:lnSpc>
                <a:spcPct val="90000"/>
              </a:lnSpc>
              <a:buFontTx/>
              <a:buAutoNum type="romanUcPeriod"/>
            </a:pPr>
            <a:r>
              <a:rPr lang="en-US" altLang="en-US" sz="2000" kern="0" dirty="0">
                <a:solidFill>
                  <a:srgbClr val="FFFFFF"/>
                </a:solidFill>
                <a:latin typeface="Georgia" panose="02040502050405020303" pitchFamily="18" charset="0"/>
                <a:ea typeface="ＭＳ Ｐゴシック" panose="020B0600070205080204" pitchFamily="34" charset="-128"/>
              </a:rPr>
              <a:t>Upon What Resources </a:t>
            </a:r>
            <a:br>
              <a:rPr lang="en-US" altLang="en-US" sz="2000" kern="0" dirty="0">
                <a:solidFill>
                  <a:srgbClr val="FFFFFF"/>
                </a:solidFill>
                <a:latin typeface="Georgia" panose="02040502050405020303" pitchFamily="18" charset="0"/>
                <a:ea typeface="ＭＳ Ｐゴシック" panose="020B0600070205080204" pitchFamily="34" charset="-128"/>
              </a:rPr>
            </a:br>
            <a:r>
              <a:rPr lang="en-US" altLang="en-US" sz="2000" kern="0" dirty="0">
                <a:solidFill>
                  <a:srgbClr val="FFFFFF"/>
                </a:solidFill>
                <a:latin typeface="Georgia" panose="02040502050405020303" pitchFamily="18" charset="0"/>
                <a:ea typeface="ＭＳ Ｐゴシック" panose="020B0600070205080204" pitchFamily="34" charset="-128"/>
              </a:rPr>
              <a:t>Can They Rely?</a:t>
            </a:r>
            <a:br>
              <a:rPr lang="en-US" altLang="en-US" sz="2000" kern="0" dirty="0">
                <a:solidFill>
                  <a:srgbClr val="FFFFFF"/>
                </a:solidFill>
                <a:latin typeface="Georgia" panose="02040502050405020303" pitchFamily="18" charset="0"/>
                <a:ea typeface="ＭＳ Ｐゴシック" panose="020B0600070205080204" pitchFamily="34" charset="-128"/>
              </a:rPr>
            </a:br>
            <a:endParaRPr lang="en-US" altLang="en-US" sz="1100" kern="0" dirty="0">
              <a:solidFill>
                <a:srgbClr val="FFFFFF"/>
              </a:solidFill>
              <a:latin typeface="Georgia" panose="02040502050405020303" pitchFamily="18" charset="0"/>
              <a:ea typeface="ＭＳ Ｐゴシック" panose="020B0600070205080204" pitchFamily="34" charset="-128"/>
            </a:endParaRPr>
          </a:p>
          <a:p>
            <a:pPr marL="525463" indent="-525463" eaLnBrk="1" hangingPunct="1">
              <a:lnSpc>
                <a:spcPct val="90000"/>
              </a:lnSpc>
              <a:buFontTx/>
              <a:buAutoNum type="romanUcPeriod"/>
            </a:pPr>
            <a:r>
              <a:rPr lang="en-US" altLang="en-US" sz="2000" kern="0" dirty="0">
                <a:solidFill>
                  <a:srgbClr val="FFFFFF"/>
                </a:solidFill>
                <a:latin typeface="Georgia" panose="02040502050405020303" pitchFamily="18" charset="0"/>
                <a:ea typeface="ＭＳ Ｐゴシック" panose="020B0600070205080204" pitchFamily="34" charset="-128"/>
              </a:rPr>
              <a:t>What Strategy Will </a:t>
            </a:r>
            <a:br>
              <a:rPr lang="en-US" altLang="en-US" sz="2000" kern="0" dirty="0">
                <a:solidFill>
                  <a:srgbClr val="FFFFFF"/>
                </a:solidFill>
                <a:latin typeface="Georgia" panose="02040502050405020303" pitchFamily="18" charset="0"/>
                <a:ea typeface="ＭＳ Ｐゴシック" panose="020B0600070205080204" pitchFamily="34" charset="-128"/>
              </a:rPr>
            </a:br>
            <a:r>
              <a:rPr lang="en-US" altLang="en-US" sz="2000" kern="0" dirty="0">
                <a:solidFill>
                  <a:srgbClr val="FFFFFF"/>
                </a:solidFill>
                <a:latin typeface="Georgia" panose="02040502050405020303" pitchFamily="18" charset="0"/>
                <a:ea typeface="ＭＳ Ｐゴシック" panose="020B0600070205080204" pitchFamily="34" charset="-128"/>
              </a:rPr>
              <a:t>Each Side Implement &amp; How Will That Evolve 1861-1865?</a:t>
            </a:r>
          </a:p>
        </p:txBody>
      </p:sp>
      <p:pic>
        <p:nvPicPr>
          <p:cNvPr id="6" name="Picture 4">
            <a:extLst>
              <a:ext uri="{FF2B5EF4-FFF2-40B4-BE49-F238E27FC236}">
                <a16:creationId xmlns:a16="http://schemas.microsoft.com/office/drawing/2014/main" id="{A00DD437-ED9F-D442-80A8-558F61A6697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375" y="0"/>
            <a:ext cx="436562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AB06ABCD-4EB5-AD42-AFB8-957F56EED2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6368" y="3505200"/>
            <a:ext cx="4857505" cy="30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364A90C-53DC-B745-897D-7752C11E510E}"/>
              </a:ext>
            </a:extLst>
          </p:cNvPr>
          <p:cNvSpPr txBox="1"/>
          <p:nvPr/>
        </p:nvSpPr>
        <p:spPr>
          <a:xfrm>
            <a:off x="97159" y="6515213"/>
            <a:ext cx="4445448" cy="338554"/>
          </a:xfrm>
          <a:prstGeom prst="rect">
            <a:avLst/>
          </a:prstGeom>
          <a:noFill/>
        </p:spPr>
        <p:txBody>
          <a:bodyPr wrap="none" rtlCol="0">
            <a:spAutoFit/>
          </a:bodyPr>
          <a:lstStyle/>
          <a:p>
            <a:r>
              <a:rPr lang="en-US" sz="1600" dirty="0">
                <a:solidFill>
                  <a:schemeClr val="bg1"/>
                </a:solidFill>
                <a:latin typeface="Georgia" panose="02040502050405020303" pitchFamily="18" charset="0"/>
              </a:rPr>
              <a:t>Statistics/Graphics: American Battlefield Trust</a:t>
            </a:r>
          </a:p>
        </p:txBody>
      </p:sp>
    </p:spTree>
    <p:extLst>
      <p:ext uri="{BB962C8B-B14F-4D97-AF65-F5344CB8AC3E}">
        <p14:creationId xmlns:p14="http://schemas.microsoft.com/office/powerpoint/2010/main" val="329901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EF8FB1-A7DA-4242-ADA1-B075803531AB}"/>
              </a:ext>
            </a:extLst>
          </p:cNvPr>
          <p:cNvSpPr txBox="1"/>
          <p:nvPr/>
        </p:nvSpPr>
        <p:spPr>
          <a:xfrm>
            <a:off x="753951" y="6488668"/>
            <a:ext cx="5374228" cy="369332"/>
          </a:xfrm>
          <a:prstGeom prst="rect">
            <a:avLst/>
          </a:prstGeom>
          <a:noFill/>
        </p:spPr>
        <p:txBody>
          <a:bodyPr wrap="none" rtlCol="0">
            <a:spAutoFit/>
          </a:bodyPr>
          <a:lstStyle/>
          <a:p>
            <a:r>
              <a:rPr lang="en-US" dirty="0"/>
              <a:t>Map: Gene Thorp, Washington Post, April 12, 2011</a:t>
            </a:r>
          </a:p>
        </p:txBody>
      </p:sp>
      <p:sp>
        <p:nvSpPr>
          <p:cNvPr id="8" name="TextBox 7">
            <a:extLst>
              <a:ext uri="{FF2B5EF4-FFF2-40B4-BE49-F238E27FC236}">
                <a16:creationId xmlns:a16="http://schemas.microsoft.com/office/drawing/2014/main" id="{6464CE24-2F6F-2F41-B8C3-A410C2D633E5}"/>
              </a:ext>
            </a:extLst>
          </p:cNvPr>
          <p:cNvSpPr txBox="1"/>
          <p:nvPr/>
        </p:nvSpPr>
        <p:spPr>
          <a:xfrm>
            <a:off x="6509516" y="507170"/>
            <a:ext cx="2339472" cy="1184940"/>
          </a:xfrm>
          <a:prstGeom prst="rect">
            <a:avLst/>
          </a:prstGeom>
          <a:noFill/>
        </p:spPr>
        <p:txBody>
          <a:bodyPr wrap="square" rtlCol="0">
            <a:spAutoFit/>
          </a:bodyPr>
          <a:lstStyle/>
          <a:p>
            <a:pPr algn="ctr"/>
            <a:r>
              <a:rPr lang="en-US" sz="2400" dirty="0">
                <a:solidFill>
                  <a:schemeClr val="bg1"/>
                </a:solidFill>
                <a:latin typeface="Georgia" panose="02040502050405020303" pitchFamily="18" charset="0"/>
              </a:rPr>
              <a:t>IN THE EAST:</a:t>
            </a:r>
          </a:p>
          <a:p>
            <a:pPr algn="ctr"/>
            <a:r>
              <a:rPr lang="en-US" sz="2000" dirty="0">
                <a:solidFill>
                  <a:schemeClr val="bg1"/>
                </a:solidFill>
                <a:latin typeface="Georgia" panose="02040502050405020303" pitchFamily="18" charset="0"/>
              </a:rPr>
              <a:t>John Bell Hood &amp; the Texas Brigade</a:t>
            </a:r>
          </a:p>
          <a:p>
            <a:pPr algn="ctr"/>
            <a:endParaRPr lang="en-US" sz="700" dirty="0">
              <a:solidFill>
                <a:schemeClr val="bg1"/>
              </a:solidFill>
              <a:latin typeface="Georgia" panose="02040502050405020303" pitchFamily="18" charset="0"/>
            </a:endParaRPr>
          </a:p>
        </p:txBody>
      </p:sp>
      <p:sp>
        <p:nvSpPr>
          <p:cNvPr id="11" name="TextBox 10">
            <a:extLst>
              <a:ext uri="{FF2B5EF4-FFF2-40B4-BE49-F238E27FC236}">
                <a16:creationId xmlns:a16="http://schemas.microsoft.com/office/drawing/2014/main" id="{8CE916B1-855F-BC48-BF78-A940DBB89ADE}"/>
              </a:ext>
            </a:extLst>
          </p:cNvPr>
          <p:cNvSpPr txBox="1"/>
          <p:nvPr/>
        </p:nvSpPr>
        <p:spPr>
          <a:xfrm>
            <a:off x="6414808" y="1778348"/>
            <a:ext cx="2528888" cy="2108269"/>
          </a:xfrm>
          <a:prstGeom prst="rect">
            <a:avLst/>
          </a:prstGeom>
          <a:noFill/>
        </p:spPr>
        <p:txBody>
          <a:bodyPr wrap="square" rtlCol="0">
            <a:spAutoFit/>
          </a:bodyPr>
          <a:lstStyle/>
          <a:p>
            <a:pPr algn="ctr"/>
            <a:r>
              <a:rPr lang="en-US" sz="2400" dirty="0">
                <a:solidFill>
                  <a:schemeClr val="bg1"/>
                </a:solidFill>
                <a:latin typeface="Georgia" panose="02040502050405020303" pitchFamily="18" charset="0"/>
              </a:rPr>
              <a:t>IN THE WEST:</a:t>
            </a:r>
          </a:p>
          <a:p>
            <a:pPr algn="ctr"/>
            <a:r>
              <a:rPr lang="en-US" sz="2000" dirty="0">
                <a:solidFill>
                  <a:schemeClr val="bg1"/>
                </a:solidFill>
                <a:latin typeface="Georgia" panose="02040502050405020303" pitchFamily="18" charset="0"/>
              </a:rPr>
              <a:t>Albert Sidney Johnston &amp; Battle of Shiloh</a:t>
            </a:r>
          </a:p>
          <a:p>
            <a:pPr algn="ctr"/>
            <a:endParaRPr lang="en-US" sz="700" dirty="0">
              <a:solidFill>
                <a:schemeClr val="bg1"/>
              </a:solidFill>
              <a:latin typeface="Georgia" panose="02040502050405020303" pitchFamily="18" charset="0"/>
            </a:endParaRPr>
          </a:p>
          <a:p>
            <a:pPr algn="ctr"/>
            <a:r>
              <a:rPr lang="en-US" sz="2000" dirty="0">
                <a:solidFill>
                  <a:schemeClr val="bg1"/>
                </a:solidFill>
                <a:latin typeface="Georgia" panose="02040502050405020303" pitchFamily="18" charset="0"/>
              </a:rPr>
              <a:t>Granbury’s Texas Brigade</a:t>
            </a:r>
          </a:p>
        </p:txBody>
      </p:sp>
      <p:sp>
        <p:nvSpPr>
          <p:cNvPr id="13" name="TextBox 12">
            <a:extLst>
              <a:ext uri="{FF2B5EF4-FFF2-40B4-BE49-F238E27FC236}">
                <a16:creationId xmlns:a16="http://schemas.microsoft.com/office/drawing/2014/main" id="{353867DB-7ADA-E442-986D-6D10942A4425}"/>
              </a:ext>
            </a:extLst>
          </p:cNvPr>
          <p:cNvSpPr txBox="1"/>
          <p:nvPr/>
        </p:nvSpPr>
        <p:spPr>
          <a:xfrm>
            <a:off x="6328653" y="4142198"/>
            <a:ext cx="2701197" cy="1862048"/>
          </a:xfrm>
          <a:prstGeom prst="rect">
            <a:avLst/>
          </a:prstGeom>
          <a:solidFill>
            <a:schemeClr val="accent2"/>
          </a:solidFill>
        </p:spPr>
        <p:txBody>
          <a:bodyPr wrap="square" rtlCol="0">
            <a:spAutoFit/>
          </a:bodyPr>
          <a:lstStyle/>
          <a:p>
            <a:pPr algn="ctr"/>
            <a:r>
              <a:rPr lang="en-US" sz="2400" dirty="0">
                <a:solidFill>
                  <a:schemeClr val="bg1"/>
                </a:solidFill>
                <a:latin typeface="Georgia" panose="02040502050405020303" pitchFamily="18" charset="0"/>
              </a:rPr>
              <a:t>IN THE TRANS</a:t>
            </a:r>
          </a:p>
          <a:p>
            <a:pPr algn="ctr"/>
            <a:r>
              <a:rPr lang="en-US" sz="2400" dirty="0">
                <a:solidFill>
                  <a:schemeClr val="bg1"/>
                </a:solidFill>
                <a:latin typeface="Georgia" panose="02040502050405020303" pitchFamily="18" charset="0"/>
              </a:rPr>
              <a:t>-MISSISSIPPI:</a:t>
            </a:r>
          </a:p>
          <a:p>
            <a:pPr algn="ctr"/>
            <a:endParaRPr lang="en-US" sz="700" dirty="0">
              <a:solidFill>
                <a:schemeClr val="bg1"/>
              </a:solidFill>
              <a:latin typeface="Georgia" panose="02040502050405020303" pitchFamily="18" charset="0"/>
            </a:endParaRPr>
          </a:p>
          <a:p>
            <a:pPr algn="ctr"/>
            <a:r>
              <a:rPr lang="en-US" sz="2000" dirty="0">
                <a:solidFill>
                  <a:schemeClr val="bg1"/>
                </a:solidFill>
                <a:latin typeface="Georgia" panose="02040502050405020303" pitchFamily="18" charset="0"/>
              </a:rPr>
              <a:t>Battles for Galveston, Sabine Pass, &amp; </a:t>
            </a:r>
            <a:r>
              <a:rPr lang="en-US" sz="2000" dirty="0" err="1">
                <a:solidFill>
                  <a:schemeClr val="bg1"/>
                </a:solidFill>
                <a:latin typeface="Georgia" panose="02040502050405020303" pitchFamily="18" charset="0"/>
              </a:rPr>
              <a:t>Palmito</a:t>
            </a:r>
            <a:r>
              <a:rPr lang="en-US" sz="2000" dirty="0">
                <a:solidFill>
                  <a:schemeClr val="bg1"/>
                </a:solidFill>
                <a:latin typeface="Georgia" panose="02040502050405020303" pitchFamily="18" charset="0"/>
              </a:rPr>
              <a:t> Ranch</a:t>
            </a:r>
          </a:p>
        </p:txBody>
      </p:sp>
      <p:sp>
        <p:nvSpPr>
          <p:cNvPr id="6" name="TextBox 5">
            <a:extLst>
              <a:ext uri="{FF2B5EF4-FFF2-40B4-BE49-F238E27FC236}">
                <a16:creationId xmlns:a16="http://schemas.microsoft.com/office/drawing/2014/main" id="{659E236F-9C00-054C-9657-59597CFF1771}"/>
              </a:ext>
            </a:extLst>
          </p:cNvPr>
          <p:cNvSpPr txBox="1"/>
          <p:nvPr/>
        </p:nvSpPr>
        <p:spPr>
          <a:xfrm>
            <a:off x="1371600" y="38660"/>
            <a:ext cx="5963492" cy="523220"/>
          </a:xfrm>
          <a:prstGeom prst="rect">
            <a:avLst/>
          </a:prstGeom>
          <a:noFill/>
        </p:spPr>
        <p:txBody>
          <a:bodyPr wrap="none" rtlCol="0">
            <a:spAutoFit/>
          </a:bodyPr>
          <a:lstStyle/>
          <a:p>
            <a:r>
              <a:rPr lang="en-US" sz="2800" b="1" dirty="0">
                <a:solidFill>
                  <a:schemeClr val="bg1"/>
                </a:solidFill>
                <a:latin typeface="Georgia" panose="02040502050405020303" pitchFamily="18" charset="0"/>
              </a:rPr>
              <a:t>Texas Soldiers in the Civil War</a:t>
            </a:r>
          </a:p>
        </p:txBody>
      </p:sp>
      <p:pic>
        <p:nvPicPr>
          <p:cNvPr id="10" name="Picture 9">
            <a:extLst>
              <a:ext uri="{FF2B5EF4-FFF2-40B4-BE49-F238E27FC236}">
                <a16:creationId xmlns:a16="http://schemas.microsoft.com/office/drawing/2014/main" id="{B911A6DB-C0AD-734A-B345-6D089D01C0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43" y="648118"/>
            <a:ext cx="6216973" cy="4368731"/>
          </a:xfrm>
          <a:prstGeom prst="rect">
            <a:avLst/>
          </a:prstGeom>
        </p:spPr>
      </p:pic>
      <p:pic>
        <p:nvPicPr>
          <p:cNvPr id="12" name="Picture 11">
            <a:extLst>
              <a:ext uri="{FF2B5EF4-FFF2-40B4-BE49-F238E27FC236}">
                <a16:creationId xmlns:a16="http://schemas.microsoft.com/office/drawing/2014/main" id="{EDAE385D-5EFC-E946-997E-9F6638FFA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b="-306"/>
          <a:stretch/>
        </p:blipFill>
        <p:spPr>
          <a:xfrm>
            <a:off x="6095" y="4233296"/>
            <a:ext cx="2008548" cy="2619113"/>
          </a:xfrm>
          <a:prstGeom prst="rect">
            <a:avLst/>
          </a:prstGeom>
        </p:spPr>
      </p:pic>
      <p:pic>
        <p:nvPicPr>
          <p:cNvPr id="3" name="Picture 2">
            <a:extLst>
              <a:ext uri="{FF2B5EF4-FFF2-40B4-BE49-F238E27FC236}">
                <a16:creationId xmlns:a16="http://schemas.microsoft.com/office/drawing/2014/main" id="{B2D1255A-1E60-9B43-83F5-9D757EE938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5800" y="4229946"/>
            <a:ext cx="2066234" cy="2619114"/>
          </a:xfrm>
          <a:prstGeom prst="rect">
            <a:avLst/>
          </a:prstGeom>
        </p:spPr>
      </p:pic>
      <p:pic>
        <p:nvPicPr>
          <p:cNvPr id="4" name="Picture 3">
            <a:extLst>
              <a:ext uri="{FF2B5EF4-FFF2-40B4-BE49-F238E27FC236}">
                <a16:creationId xmlns:a16="http://schemas.microsoft.com/office/drawing/2014/main" id="{DCC924A5-AC44-D449-8055-33DC95A0F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60626" y="4221993"/>
            <a:ext cx="2231021" cy="2635019"/>
          </a:xfrm>
          <a:prstGeom prst="rect">
            <a:avLst/>
          </a:prstGeom>
        </p:spPr>
      </p:pic>
      <p:sp>
        <p:nvSpPr>
          <p:cNvPr id="7" name="TextBox 6">
            <a:extLst>
              <a:ext uri="{FF2B5EF4-FFF2-40B4-BE49-F238E27FC236}">
                <a16:creationId xmlns:a16="http://schemas.microsoft.com/office/drawing/2014/main" id="{1F5B3C1F-42D6-7B4E-8572-3B5209730FD0}"/>
              </a:ext>
            </a:extLst>
          </p:cNvPr>
          <p:cNvSpPr txBox="1"/>
          <p:nvPr/>
        </p:nvSpPr>
        <p:spPr>
          <a:xfrm>
            <a:off x="7093193" y="6279275"/>
            <a:ext cx="1107996" cy="369332"/>
          </a:xfrm>
          <a:prstGeom prst="rect">
            <a:avLst/>
          </a:prstGeom>
          <a:solidFill>
            <a:schemeClr val="accent2"/>
          </a:solid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TEKS 7.5</a:t>
            </a:r>
          </a:p>
        </p:txBody>
      </p:sp>
    </p:spTree>
    <p:extLst>
      <p:ext uri="{BB962C8B-B14F-4D97-AF65-F5344CB8AC3E}">
        <p14:creationId xmlns:p14="http://schemas.microsoft.com/office/powerpoint/2010/main" val="15660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2275</TotalTime>
  <Words>953</Words>
  <Application>Microsoft Macintosh PowerPoint</Application>
  <PresentationFormat>On-screen Show (4:3)</PresentationFormat>
  <Paragraphs>103</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American Typewriter</vt:lpstr>
      <vt:lpstr>Arial</vt:lpstr>
      <vt:lpstr>Calibri</vt:lpstr>
      <vt:lpstr>Georgia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 Weariness, Dissent, &amp; the Un-Solid South</vt:lpstr>
      <vt:lpstr>PowerPoint Presentation</vt:lpstr>
      <vt:lpstr>  The War in 1865  I. Death &amp; Disease:      The Cost of War             A. 650,000-750,000 Americans killed  II. April Slow Surrender    A. April 9, Confed. forces surrender in VA    B. April 26, Confed. forces surrender in NC    C. May 4, Confed. forces surrender in AL &amp; MS    D. May 13, Last battle of the war: Palmito Ranch, TX      E.  June 2, Confed forces surrender in TX &amp; LA    F. June 23, Last Confed forces surrender in Oklahoma </vt:lpstr>
      <vt:lpstr>PowerPoint Presentation</vt:lpstr>
      <vt:lpstr>PowerPoint Presentation</vt:lpstr>
      <vt:lpstr>PowerPoint Presentation</vt:lpstr>
      <vt:lpstr>Primary Sources @ Portal to Texas History https://texashistory.unt.edu/</vt:lpstr>
    </vt:vector>
  </TitlesOfParts>
  <Company>Sam Houston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Susannah U. Bruce</dc:creator>
  <cp:lastModifiedBy>Susannah Ural</cp:lastModifiedBy>
  <cp:revision>89</cp:revision>
  <dcterms:created xsi:type="dcterms:W3CDTF">2006-11-06T16:55:19Z</dcterms:created>
  <dcterms:modified xsi:type="dcterms:W3CDTF">2021-02-04T19:39:23Z</dcterms:modified>
</cp:coreProperties>
</file>