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8" r:id="rId2"/>
    <p:sldMasterId id="2147483720" r:id="rId3"/>
    <p:sldMasterId id="2147483732" r:id="rId4"/>
  </p:sldMasterIdLst>
  <p:notesMasterIdLst>
    <p:notesMasterId r:id="rId63"/>
  </p:notesMasterIdLst>
  <p:sldIdLst>
    <p:sldId id="960" r:id="rId5"/>
    <p:sldId id="962" r:id="rId6"/>
    <p:sldId id="1814" r:id="rId7"/>
    <p:sldId id="887" r:id="rId8"/>
    <p:sldId id="1822" r:id="rId9"/>
    <p:sldId id="1580" r:id="rId10"/>
    <p:sldId id="966" r:id="rId11"/>
    <p:sldId id="1806" r:id="rId12"/>
    <p:sldId id="1807" r:id="rId13"/>
    <p:sldId id="260" r:id="rId14"/>
    <p:sldId id="261" r:id="rId15"/>
    <p:sldId id="262" r:id="rId16"/>
    <p:sldId id="263" r:id="rId17"/>
    <p:sldId id="1811" r:id="rId18"/>
    <p:sldId id="1820" r:id="rId19"/>
    <p:sldId id="1805" r:id="rId20"/>
    <p:sldId id="1815" r:id="rId21"/>
    <p:sldId id="1823" r:id="rId22"/>
    <p:sldId id="1816" r:id="rId23"/>
    <p:sldId id="1824" r:id="rId24"/>
    <p:sldId id="1817" r:id="rId25"/>
    <p:sldId id="1825" r:id="rId26"/>
    <p:sldId id="1819" r:id="rId27"/>
    <p:sldId id="1826" r:id="rId28"/>
    <p:sldId id="1808" r:id="rId29"/>
    <p:sldId id="1835" r:id="rId30"/>
    <p:sldId id="1821" r:id="rId31"/>
    <p:sldId id="1737" r:id="rId32"/>
    <p:sldId id="1762" r:id="rId33"/>
    <p:sldId id="1705" r:id="rId34"/>
    <p:sldId id="1703" r:id="rId35"/>
    <p:sldId id="1761" r:id="rId36"/>
    <p:sldId id="1736" r:id="rId37"/>
    <p:sldId id="1699" r:id="rId38"/>
    <p:sldId id="1760" r:id="rId39"/>
    <p:sldId id="1700" r:id="rId40"/>
    <p:sldId id="1715" r:id="rId41"/>
    <p:sldId id="1750" r:id="rId42"/>
    <p:sldId id="1749" r:id="rId43"/>
    <p:sldId id="1836" r:id="rId44"/>
    <p:sldId id="1759" r:id="rId45"/>
    <p:sldId id="1740" r:id="rId46"/>
    <p:sldId id="1748" r:id="rId47"/>
    <p:sldId id="1812" r:id="rId48"/>
    <p:sldId id="1813" r:id="rId49"/>
    <p:sldId id="1758" r:id="rId50"/>
    <p:sldId id="1757" r:id="rId51"/>
    <p:sldId id="1837" r:id="rId52"/>
    <p:sldId id="965" r:id="rId53"/>
    <p:sldId id="1831" r:id="rId54"/>
    <p:sldId id="1818" r:id="rId55"/>
    <p:sldId id="1827" r:id="rId56"/>
    <p:sldId id="1832" r:id="rId57"/>
    <p:sldId id="1829" r:id="rId58"/>
    <p:sldId id="1833" r:id="rId59"/>
    <p:sldId id="1830" r:id="rId60"/>
    <p:sldId id="1834" r:id="rId61"/>
    <p:sldId id="182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24"/>
    <p:restoredTop sz="88571"/>
  </p:normalViewPr>
  <p:slideViewPr>
    <p:cSldViewPr snapToGrid="0" snapToObjects="1">
      <p:cViewPr varScale="1">
        <p:scale>
          <a:sx n="113" d="100"/>
          <a:sy n="113" d="100"/>
        </p:scale>
        <p:origin x="1536" y="168"/>
      </p:cViewPr>
      <p:guideLst>
        <p:guide orient="horz" pos="2160"/>
        <p:guide pos="3840"/>
      </p:guideLst>
    </p:cSldViewPr>
  </p:slideViewPr>
  <p:notesTextViewPr>
    <p:cViewPr>
      <p:scale>
        <a:sx n="1" d="1"/>
        <a:sy n="1" d="1"/>
      </p:scale>
      <p:origin x="0" y="0"/>
    </p:cViewPr>
  </p:notesTextViewPr>
  <p:sorterViewPr>
    <p:cViewPr>
      <p:scale>
        <a:sx n="77" d="100"/>
        <a:sy n="77"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43025C-A23A-904C-93FF-164FA2F5FF58}" type="datetimeFigureOut">
              <a:rPr lang="en-US" smtClean="0"/>
              <a:t>10/25/21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08942-5353-2949-9F7F-5211EB1F8AB3}" type="slidenum">
              <a:rPr lang="en-US" smtClean="0"/>
              <a:t>‹#›</a:t>
            </a:fld>
            <a:endParaRPr lang="en-US"/>
          </a:p>
        </p:txBody>
      </p:sp>
    </p:spTree>
    <p:extLst>
      <p:ext uri="{BB962C8B-B14F-4D97-AF65-F5344CB8AC3E}">
        <p14:creationId xmlns:p14="http://schemas.microsoft.com/office/powerpoint/2010/main" val="1153451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FC962-4AEA-584C-BDF9-CB999E14951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095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135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57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971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9CB60-5CAA-CA45-9498-666A4ED0B95C}" type="slidenum">
              <a:rPr lang="en-US" smtClean="0"/>
              <a:t>13</a:t>
            </a:fld>
            <a:endParaRPr lang="en-US"/>
          </a:p>
        </p:txBody>
      </p:sp>
    </p:spTree>
    <p:extLst>
      <p:ext uri="{BB962C8B-B14F-4D97-AF65-F5344CB8AC3E}">
        <p14:creationId xmlns:p14="http://schemas.microsoft.com/office/powerpoint/2010/main" val="17518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9CB60-5CAA-CA45-9498-666A4ED0B9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371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208B-AE13-DA42-8AB3-0068B01A4FBC}" type="slidenum">
              <a:rPr lang="en-US" smtClean="0"/>
              <a:t>15</a:t>
            </a:fld>
            <a:endParaRPr lang="en-US"/>
          </a:p>
        </p:txBody>
      </p:sp>
    </p:spTree>
    <p:extLst>
      <p:ext uri="{BB962C8B-B14F-4D97-AF65-F5344CB8AC3E}">
        <p14:creationId xmlns:p14="http://schemas.microsoft.com/office/powerpoint/2010/main" val="91935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16</a:t>
            </a:fld>
            <a:endParaRPr lang="en-US"/>
          </a:p>
        </p:txBody>
      </p:sp>
    </p:spTree>
    <p:extLst>
      <p:ext uri="{BB962C8B-B14F-4D97-AF65-F5344CB8AC3E}">
        <p14:creationId xmlns:p14="http://schemas.microsoft.com/office/powerpoint/2010/main" val="1885448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17</a:t>
            </a:fld>
            <a:endParaRPr lang="en-US"/>
          </a:p>
        </p:txBody>
      </p:sp>
    </p:spTree>
    <p:extLst>
      <p:ext uri="{BB962C8B-B14F-4D97-AF65-F5344CB8AC3E}">
        <p14:creationId xmlns:p14="http://schemas.microsoft.com/office/powerpoint/2010/main" val="1961307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18</a:t>
            </a:fld>
            <a:endParaRPr lang="en-US"/>
          </a:p>
        </p:txBody>
      </p:sp>
    </p:spTree>
    <p:extLst>
      <p:ext uri="{BB962C8B-B14F-4D97-AF65-F5344CB8AC3E}">
        <p14:creationId xmlns:p14="http://schemas.microsoft.com/office/powerpoint/2010/main" val="2611295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19</a:t>
            </a:fld>
            <a:endParaRPr lang="en-US"/>
          </a:p>
        </p:txBody>
      </p:sp>
    </p:spTree>
    <p:extLst>
      <p:ext uri="{BB962C8B-B14F-4D97-AF65-F5344CB8AC3E}">
        <p14:creationId xmlns:p14="http://schemas.microsoft.com/office/powerpoint/2010/main" val="277848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08942-5353-2949-9F7F-5211EB1F8AB3}" type="slidenum">
              <a:rPr lang="en-US" smtClean="0"/>
              <a:t>2</a:t>
            </a:fld>
            <a:endParaRPr lang="en-US"/>
          </a:p>
        </p:txBody>
      </p:sp>
    </p:spTree>
    <p:extLst>
      <p:ext uri="{BB962C8B-B14F-4D97-AF65-F5344CB8AC3E}">
        <p14:creationId xmlns:p14="http://schemas.microsoft.com/office/powerpoint/2010/main" val="1559111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20</a:t>
            </a:fld>
            <a:endParaRPr lang="en-US"/>
          </a:p>
        </p:txBody>
      </p:sp>
    </p:spTree>
    <p:extLst>
      <p:ext uri="{BB962C8B-B14F-4D97-AF65-F5344CB8AC3E}">
        <p14:creationId xmlns:p14="http://schemas.microsoft.com/office/powerpoint/2010/main" val="61577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21</a:t>
            </a:fld>
            <a:endParaRPr lang="en-US"/>
          </a:p>
        </p:txBody>
      </p:sp>
    </p:spTree>
    <p:extLst>
      <p:ext uri="{BB962C8B-B14F-4D97-AF65-F5344CB8AC3E}">
        <p14:creationId xmlns:p14="http://schemas.microsoft.com/office/powerpoint/2010/main" val="328182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22</a:t>
            </a:fld>
            <a:endParaRPr lang="en-US"/>
          </a:p>
        </p:txBody>
      </p:sp>
    </p:spTree>
    <p:extLst>
      <p:ext uri="{BB962C8B-B14F-4D97-AF65-F5344CB8AC3E}">
        <p14:creationId xmlns:p14="http://schemas.microsoft.com/office/powerpoint/2010/main" val="2550202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23</a:t>
            </a:fld>
            <a:endParaRPr lang="en-US"/>
          </a:p>
        </p:txBody>
      </p:sp>
    </p:spTree>
    <p:extLst>
      <p:ext uri="{BB962C8B-B14F-4D97-AF65-F5344CB8AC3E}">
        <p14:creationId xmlns:p14="http://schemas.microsoft.com/office/powerpoint/2010/main" val="1632310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24</a:t>
            </a:fld>
            <a:endParaRPr lang="en-US"/>
          </a:p>
        </p:txBody>
      </p:sp>
    </p:spTree>
    <p:extLst>
      <p:ext uri="{BB962C8B-B14F-4D97-AF65-F5344CB8AC3E}">
        <p14:creationId xmlns:p14="http://schemas.microsoft.com/office/powerpoint/2010/main" val="3840565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25</a:t>
            </a:fld>
            <a:endParaRPr lang="en-US"/>
          </a:p>
        </p:txBody>
      </p:sp>
    </p:spTree>
    <p:extLst>
      <p:ext uri="{BB962C8B-B14F-4D97-AF65-F5344CB8AC3E}">
        <p14:creationId xmlns:p14="http://schemas.microsoft.com/office/powerpoint/2010/main" val="2029980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26</a:t>
            </a:fld>
            <a:endParaRPr lang="en-US"/>
          </a:p>
        </p:txBody>
      </p:sp>
    </p:spTree>
    <p:extLst>
      <p:ext uri="{BB962C8B-B14F-4D97-AF65-F5344CB8AC3E}">
        <p14:creationId xmlns:p14="http://schemas.microsoft.com/office/powerpoint/2010/main" val="1405146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208B-AE13-DA42-8AB3-0068B01A4FBC}" type="slidenum">
              <a:rPr lang="en-US" smtClean="0"/>
              <a:t>27</a:t>
            </a:fld>
            <a:endParaRPr lang="en-US"/>
          </a:p>
        </p:txBody>
      </p:sp>
    </p:spTree>
    <p:extLst>
      <p:ext uri="{BB962C8B-B14F-4D97-AF65-F5344CB8AC3E}">
        <p14:creationId xmlns:p14="http://schemas.microsoft.com/office/powerpoint/2010/main" val="1213269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031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04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08942-5353-2949-9F7F-5211EB1F8AB3}" type="slidenum">
              <a:rPr lang="en-US" smtClean="0"/>
              <a:t>3</a:t>
            </a:fld>
            <a:endParaRPr lang="en-US"/>
          </a:p>
        </p:txBody>
      </p:sp>
    </p:spTree>
    <p:extLst>
      <p:ext uri="{BB962C8B-B14F-4D97-AF65-F5344CB8AC3E}">
        <p14:creationId xmlns:p14="http://schemas.microsoft.com/office/powerpoint/2010/main" val="1671539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642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888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221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992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0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845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44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567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289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20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208B-AE13-DA42-8AB3-0068B01A4FBC}" type="slidenum">
              <a:rPr lang="en-US" smtClean="0"/>
              <a:t>4</a:t>
            </a:fld>
            <a:endParaRPr lang="en-US"/>
          </a:p>
        </p:txBody>
      </p:sp>
    </p:spTree>
    <p:extLst>
      <p:ext uri="{BB962C8B-B14F-4D97-AF65-F5344CB8AC3E}">
        <p14:creationId xmlns:p14="http://schemas.microsoft.com/office/powerpoint/2010/main" val="953605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40</a:t>
            </a:fld>
            <a:endParaRPr lang="en-US"/>
          </a:p>
        </p:txBody>
      </p:sp>
    </p:spTree>
    <p:extLst>
      <p:ext uri="{BB962C8B-B14F-4D97-AF65-F5344CB8AC3E}">
        <p14:creationId xmlns:p14="http://schemas.microsoft.com/office/powerpoint/2010/main" val="1147070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292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069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705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426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077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392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058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208B-AE13-DA42-8AB3-0068B01A4FBC}" type="slidenum">
              <a:rPr lang="en-US" smtClean="0"/>
              <a:t>48</a:t>
            </a:fld>
            <a:endParaRPr lang="en-US"/>
          </a:p>
        </p:txBody>
      </p:sp>
    </p:spTree>
    <p:extLst>
      <p:ext uri="{BB962C8B-B14F-4D97-AF65-F5344CB8AC3E}">
        <p14:creationId xmlns:p14="http://schemas.microsoft.com/office/powerpoint/2010/main" val="3248172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208B-AE13-DA42-8AB3-0068B01A4FBC}" type="slidenum">
              <a:rPr lang="en-US" smtClean="0"/>
              <a:t>49</a:t>
            </a:fld>
            <a:endParaRPr lang="en-US"/>
          </a:p>
        </p:txBody>
      </p:sp>
    </p:spTree>
    <p:extLst>
      <p:ext uri="{BB962C8B-B14F-4D97-AF65-F5344CB8AC3E}">
        <p14:creationId xmlns:p14="http://schemas.microsoft.com/office/powerpoint/2010/main" val="65068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208B-AE13-DA42-8AB3-0068B01A4FBC}" type="slidenum">
              <a:rPr lang="en-US" smtClean="0"/>
              <a:t>5</a:t>
            </a:fld>
            <a:endParaRPr lang="en-US"/>
          </a:p>
        </p:txBody>
      </p:sp>
    </p:spTree>
    <p:extLst>
      <p:ext uri="{BB962C8B-B14F-4D97-AF65-F5344CB8AC3E}">
        <p14:creationId xmlns:p14="http://schemas.microsoft.com/office/powerpoint/2010/main" val="1487189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208B-AE13-DA42-8AB3-0068B01A4FBC}" type="slidenum">
              <a:rPr lang="en-US" smtClean="0"/>
              <a:t>50</a:t>
            </a:fld>
            <a:endParaRPr lang="en-US"/>
          </a:p>
        </p:txBody>
      </p:sp>
    </p:spTree>
    <p:extLst>
      <p:ext uri="{BB962C8B-B14F-4D97-AF65-F5344CB8AC3E}">
        <p14:creationId xmlns:p14="http://schemas.microsoft.com/office/powerpoint/2010/main" val="3786902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390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52</a:t>
            </a:fld>
            <a:endParaRPr lang="en-US"/>
          </a:p>
        </p:txBody>
      </p:sp>
    </p:spTree>
    <p:extLst>
      <p:ext uri="{BB962C8B-B14F-4D97-AF65-F5344CB8AC3E}">
        <p14:creationId xmlns:p14="http://schemas.microsoft.com/office/powerpoint/2010/main" val="3400856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781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54</a:t>
            </a:fld>
            <a:endParaRPr lang="en-US"/>
          </a:p>
        </p:txBody>
      </p:sp>
    </p:spTree>
    <p:extLst>
      <p:ext uri="{BB962C8B-B14F-4D97-AF65-F5344CB8AC3E}">
        <p14:creationId xmlns:p14="http://schemas.microsoft.com/office/powerpoint/2010/main" val="3736317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969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56</a:t>
            </a:fld>
            <a:endParaRPr lang="en-US"/>
          </a:p>
        </p:txBody>
      </p:sp>
    </p:spTree>
    <p:extLst>
      <p:ext uri="{BB962C8B-B14F-4D97-AF65-F5344CB8AC3E}">
        <p14:creationId xmlns:p14="http://schemas.microsoft.com/office/powerpoint/2010/main" val="3053105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08942-5353-2949-9F7F-5211EB1F8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2691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9CB60-5CAA-CA45-9498-666A4ED0B95C}" type="slidenum">
              <a:rPr lang="en-US" smtClean="0"/>
              <a:t>58</a:t>
            </a:fld>
            <a:endParaRPr lang="en-US"/>
          </a:p>
        </p:txBody>
      </p:sp>
    </p:spTree>
    <p:extLst>
      <p:ext uri="{BB962C8B-B14F-4D97-AF65-F5344CB8AC3E}">
        <p14:creationId xmlns:p14="http://schemas.microsoft.com/office/powerpoint/2010/main" val="174750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4308942-5353-2949-9F7F-5211EB1F8AB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0408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942-5353-2949-9F7F-5211EB1F8AB3}" type="slidenum">
              <a:rPr lang="en-US" smtClean="0"/>
              <a:t>7</a:t>
            </a:fld>
            <a:endParaRPr lang="en-US"/>
          </a:p>
        </p:txBody>
      </p:sp>
    </p:spTree>
    <p:extLst>
      <p:ext uri="{BB962C8B-B14F-4D97-AF65-F5344CB8AC3E}">
        <p14:creationId xmlns:p14="http://schemas.microsoft.com/office/powerpoint/2010/main" val="2097093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942-5353-2949-9F7F-5211EB1F8AB3}" type="slidenum">
              <a:rPr lang="en-US" smtClean="0"/>
              <a:t>8</a:t>
            </a:fld>
            <a:endParaRPr lang="en-US"/>
          </a:p>
        </p:txBody>
      </p:sp>
    </p:spTree>
    <p:extLst>
      <p:ext uri="{BB962C8B-B14F-4D97-AF65-F5344CB8AC3E}">
        <p14:creationId xmlns:p14="http://schemas.microsoft.com/office/powerpoint/2010/main" val="2894170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942-5353-2949-9F7F-5211EB1F8AB3}" type="slidenum">
              <a:rPr lang="en-US" smtClean="0"/>
              <a:t>9</a:t>
            </a:fld>
            <a:endParaRPr lang="en-US"/>
          </a:p>
        </p:txBody>
      </p:sp>
    </p:spTree>
    <p:extLst>
      <p:ext uri="{BB962C8B-B14F-4D97-AF65-F5344CB8AC3E}">
        <p14:creationId xmlns:p14="http://schemas.microsoft.com/office/powerpoint/2010/main" val="2742442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5E5417-7960-694D-8E08-03249D36257B}"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1486643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E5417-7960-694D-8E08-03249D36257B}"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203912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E5417-7960-694D-8E08-03249D36257B}"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206074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E5417-7960-694D-8E08-03249D36257B}"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133745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2CC89-04CA-3D4B-B08B-F3456A9FDF93}"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B57184-17FF-5646-ADB5-0CCADA10F1D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96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53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901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869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286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41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98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5E5417-7960-694D-8E08-03249D36257B}"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950953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51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599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675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982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608A-9D4A-7544-B241-837E060E97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AECAC-8CC9-574B-8597-5D30C2EB3D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5F4CC-06FF-8E49-A297-3082E121F701}"/>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5" name="Footer Placeholder 4">
            <a:extLst>
              <a:ext uri="{FF2B5EF4-FFF2-40B4-BE49-F238E27FC236}">
                <a16:creationId xmlns:a16="http://schemas.microsoft.com/office/drawing/2014/main" id="{91157442-EB5C-4C47-89B2-C820604B3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D68B9-E1A5-AB4F-A8F4-5B435AAE6118}"/>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3082654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3BEF-E69F-FD4D-B9F4-95A0713C39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7976A-B7CF-A94E-9115-7C012A6E17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3C291-1FA8-B24D-A679-A378B194ADDC}"/>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5" name="Footer Placeholder 4">
            <a:extLst>
              <a:ext uri="{FF2B5EF4-FFF2-40B4-BE49-F238E27FC236}">
                <a16:creationId xmlns:a16="http://schemas.microsoft.com/office/drawing/2014/main" id="{0617D3C5-9E1D-FE42-A9B7-92DB4EAA2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22229-7A61-7649-8768-15944038EE85}"/>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1410735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C900-93AF-C04A-B5D0-EA7A828B48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D1002-C3F1-5542-B738-E1B8B8C904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0B40C-E859-5B40-B00E-8465B99F65F1}"/>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5" name="Footer Placeholder 4">
            <a:extLst>
              <a:ext uri="{FF2B5EF4-FFF2-40B4-BE49-F238E27FC236}">
                <a16:creationId xmlns:a16="http://schemas.microsoft.com/office/drawing/2014/main" id="{9D621FDE-A6A8-FA41-9F1B-766F9B83E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5215D-BE41-D14C-BD53-F37E5DDD7B03}"/>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2698640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72A4-D833-404B-9457-6628049BA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6FFC2-B203-BE45-B115-42933F0A5D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67DF8C-8C46-7541-A86F-F1449DB5DD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FE219-4C51-5943-B551-B7073197104A}"/>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6" name="Footer Placeholder 5">
            <a:extLst>
              <a:ext uri="{FF2B5EF4-FFF2-40B4-BE49-F238E27FC236}">
                <a16:creationId xmlns:a16="http://schemas.microsoft.com/office/drawing/2014/main" id="{1D29161E-90F5-FE4A-806E-A8AC3C814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D4671-1C52-D948-B9B9-969B6252A2E3}"/>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631755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4D8F-AAC6-0D46-A413-453732307D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248A36-ED19-3F46-A4B0-4B8F7CC7C2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89E66-3E45-BB4D-8996-676AEB1104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7AFDE-C8E5-2F4F-B1DB-E3287D376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7DB780-A57C-1D49-BAB8-60A77DBE34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FB926D-556C-BA43-A0E3-728EC7C11268}"/>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8" name="Footer Placeholder 7">
            <a:extLst>
              <a:ext uri="{FF2B5EF4-FFF2-40B4-BE49-F238E27FC236}">
                <a16:creationId xmlns:a16="http://schemas.microsoft.com/office/drawing/2014/main" id="{FBD0904F-57AD-2E44-9562-49B3BEC081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6F8D37-5669-DB42-804F-874135E8AE16}"/>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3882932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09A2-55AA-7D48-97D2-9E4D7C1F9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043480-6E04-1B45-8BA0-5F9A886DBB16}"/>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4" name="Footer Placeholder 3">
            <a:extLst>
              <a:ext uri="{FF2B5EF4-FFF2-40B4-BE49-F238E27FC236}">
                <a16:creationId xmlns:a16="http://schemas.microsoft.com/office/drawing/2014/main" id="{DAB54AFF-2F18-1446-BE99-2A2787B504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2E7075-BA0B-1F49-A5B7-C1064E81EF41}"/>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184782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5E5417-7960-694D-8E08-03249D36257B}"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1104139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267A4-D4C5-C449-A689-FB85C1722D25}"/>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3" name="Footer Placeholder 2">
            <a:extLst>
              <a:ext uri="{FF2B5EF4-FFF2-40B4-BE49-F238E27FC236}">
                <a16:creationId xmlns:a16="http://schemas.microsoft.com/office/drawing/2014/main" id="{846A0804-D872-624D-A9B3-A1AB6634A2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A0C99-E916-F04C-9C62-2282BE2E2FF5}"/>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3856785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38CD-96DB-6343-AD5D-56A08C8C8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26501-7BC5-B94F-9E8F-D4F7EBE198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502F61-0CEF-0942-B6B3-1C245E156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471BC3-38FC-5C4B-8A0B-C0150F2C1C25}"/>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6" name="Footer Placeholder 5">
            <a:extLst>
              <a:ext uri="{FF2B5EF4-FFF2-40B4-BE49-F238E27FC236}">
                <a16:creationId xmlns:a16="http://schemas.microsoft.com/office/drawing/2014/main" id="{72629731-C950-3B4C-BDDA-C73AF23E8E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6B9B76-0806-0945-8647-13561D47B820}"/>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3638876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9D1E1-8ADC-0148-B4A4-0154DF87F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5F6D49-2A5F-7448-9853-1034EA329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5A234C-FF51-BF4C-B52A-8080599F4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21DAFF-012F-D448-A866-C6F13E44623B}"/>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6" name="Footer Placeholder 5">
            <a:extLst>
              <a:ext uri="{FF2B5EF4-FFF2-40B4-BE49-F238E27FC236}">
                <a16:creationId xmlns:a16="http://schemas.microsoft.com/office/drawing/2014/main" id="{FE169EB6-1FF8-2A44-885D-63CCDFCBB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A2A23-A117-2448-AD90-2D8D7054678B}"/>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1444256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50C2-1906-0C4B-915D-81B3D15A39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6EC35A-AD63-3941-9239-FDEB34DDB0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84AA9-EFBF-494D-81EF-E2B9B9B53BBF}"/>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5" name="Footer Placeholder 4">
            <a:extLst>
              <a:ext uri="{FF2B5EF4-FFF2-40B4-BE49-F238E27FC236}">
                <a16:creationId xmlns:a16="http://schemas.microsoft.com/office/drawing/2014/main" id="{2B6C19B2-D046-2E4D-9E2C-0CADEEF47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FF60A-5FEF-DE4A-98C8-EBC61C84A9BB}"/>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2336760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F98B24-6B16-324C-B63A-8909DE2408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CA7DA1-75D1-B243-A6E3-0CFE6CFCA2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D83C3-0712-364C-99BB-70312F59DDCD}"/>
              </a:ext>
            </a:extLst>
          </p:cNvPr>
          <p:cNvSpPr>
            <a:spLocks noGrp="1"/>
          </p:cNvSpPr>
          <p:nvPr>
            <p:ph type="dt" sz="half" idx="10"/>
          </p:nvPr>
        </p:nvSpPr>
        <p:spPr/>
        <p:txBody>
          <a:bodyPr/>
          <a:lstStyle/>
          <a:p>
            <a:fld id="{56EE38E3-B150-D548-BA58-B59E0CA7122B}" type="datetimeFigureOut">
              <a:rPr lang="en-US" smtClean="0"/>
              <a:t>10/25/21</a:t>
            </a:fld>
            <a:endParaRPr lang="en-US"/>
          </a:p>
        </p:txBody>
      </p:sp>
      <p:sp>
        <p:nvSpPr>
          <p:cNvPr id="5" name="Footer Placeholder 4">
            <a:extLst>
              <a:ext uri="{FF2B5EF4-FFF2-40B4-BE49-F238E27FC236}">
                <a16:creationId xmlns:a16="http://schemas.microsoft.com/office/drawing/2014/main" id="{0B7FF01B-F308-7245-99F7-D8805A8BC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8352D-4F60-1847-AB87-3A8ABE79F61C}"/>
              </a:ext>
            </a:extLst>
          </p:cNvPr>
          <p:cNvSpPr>
            <a:spLocks noGrp="1"/>
          </p:cNvSpPr>
          <p:nvPr>
            <p:ph type="sldNum" sz="quarter" idx="12"/>
          </p:nvPr>
        </p:nvSpPr>
        <p:spPr/>
        <p:txBody>
          <a:bodyPr/>
          <a:lstStyle/>
          <a:p>
            <a:fld id="{4B6F0811-BA89-C649-9CA5-29B3D3C8B24D}" type="slidenum">
              <a:rPr lang="en-US" smtClean="0"/>
              <a:t>‹#›</a:t>
            </a:fld>
            <a:endParaRPr lang="en-US"/>
          </a:p>
        </p:txBody>
      </p:sp>
    </p:spTree>
    <p:extLst>
      <p:ext uri="{BB962C8B-B14F-4D97-AF65-F5344CB8AC3E}">
        <p14:creationId xmlns:p14="http://schemas.microsoft.com/office/powerpoint/2010/main" val="175394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5E5417-7960-694D-8E08-03249D36257B}" type="datetimeFigureOut">
              <a:rPr lang="en-US" smtClean="0"/>
              <a:t>10/25/21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87386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5E5417-7960-694D-8E08-03249D36257B}" type="datetimeFigureOut">
              <a:rPr lang="en-US" smtClean="0"/>
              <a:t>10/25/21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35608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E5417-7960-694D-8E08-03249D36257B}" type="datetimeFigureOut">
              <a:rPr lang="en-US" smtClean="0"/>
              <a:t>10/25/21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191154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5E5417-7960-694D-8E08-03249D36257B}"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936732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5E5417-7960-694D-8E08-03249D36257B}"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5F66E2-B3A6-AD4C-BF56-9E64B5675523}" type="slidenum">
              <a:rPr lang="en-US" smtClean="0"/>
              <a:t>‹#›</a:t>
            </a:fld>
            <a:endParaRPr lang="en-US"/>
          </a:p>
        </p:txBody>
      </p:sp>
    </p:spTree>
    <p:extLst>
      <p:ext uri="{BB962C8B-B14F-4D97-AF65-F5344CB8AC3E}">
        <p14:creationId xmlns:p14="http://schemas.microsoft.com/office/powerpoint/2010/main" val="459721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E5417-7960-694D-8E08-03249D36257B}" type="datetimeFigureOut">
              <a:rPr lang="en-US" smtClean="0"/>
              <a:t>10/25/21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F66E2-B3A6-AD4C-BF56-9E64B5675523}" type="slidenum">
              <a:rPr lang="en-US" smtClean="0"/>
              <a:t>‹#›</a:t>
            </a:fld>
            <a:endParaRPr lang="en-US"/>
          </a:p>
        </p:txBody>
      </p:sp>
    </p:spTree>
    <p:extLst>
      <p:ext uri="{BB962C8B-B14F-4D97-AF65-F5344CB8AC3E}">
        <p14:creationId xmlns:p14="http://schemas.microsoft.com/office/powerpoint/2010/main" val="1069422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Helvetica"/>
              </a:defRPr>
            </a:lvl1pPr>
          </a:lstStyle>
          <a:p>
            <a:pPr defTabSz="609585"/>
            <a:fld id="{4D22CC89-04CA-3D4B-B08B-F3456A9FDF93}" type="datetimeFigureOut">
              <a:rPr lang="en-US" smtClean="0">
                <a:solidFill>
                  <a:prstClr val="black">
                    <a:tint val="75000"/>
                  </a:prstClr>
                </a:solidFill>
              </a:rPr>
              <a:pPr defTabSz="609585"/>
              <a:t>10/25/21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Helvetica"/>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Helvetica"/>
              </a:defRPr>
            </a:lvl1pPr>
          </a:lstStyle>
          <a:p>
            <a:pPr defTabSz="609585"/>
            <a:fld id="{B7B57184-17FF-5646-ADB5-0CCADA10F1DA}"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20431845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585" rtl="0" eaLnBrk="1" latinLnBrk="0" hangingPunct="1">
        <a:spcBef>
          <a:spcPct val="0"/>
        </a:spcBef>
        <a:buNone/>
        <a:defRPr sz="5867" kern="1200">
          <a:solidFill>
            <a:schemeClr val="tx1"/>
          </a:solidFill>
          <a:latin typeface="Helvetica"/>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Helvetica"/>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Helvetica"/>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E5417-7960-694D-8E08-03249D36257B}" type="datetimeFigureOut">
              <a:rPr lang="en-US" smtClean="0">
                <a:solidFill>
                  <a:prstClr val="black">
                    <a:tint val="75000"/>
                  </a:prstClr>
                </a:solidFill>
              </a:rPr>
              <a:pPr/>
              <a:t>10/25/21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F66E2-B3A6-AD4C-BF56-9E64B5675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6349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F63D1-7F82-AD40-9B78-A8ACA3044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14D7FC-8F10-374B-8A8B-D4E5E6D05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1C46A-DE3F-8C47-ACB4-9A69644E8B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E38E3-B150-D548-BA58-B59E0CA7122B}" type="datetimeFigureOut">
              <a:rPr lang="en-US" smtClean="0"/>
              <a:t>10/25/21</a:t>
            </a:fld>
            <a:endParaRPr lang="en-US"/>
          </a:p>
        </p:txBody>
      </p:sp>
      <p:sp>
        <p:nvSpPr>
          <p:cNvPr id="5" name="Footer Placeholder 4">
            <a:extLst>
              <a:ext uri="{FF2B5EF4-FFF2-40B4-BE49-F238E27FC236}">
                <a16:creationId xmlns:a16="http://schemas.microsoft.com/office/drawing/2014/main" id="{2798AD1E-559B-EF40-8685-9E4A24D66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91ABBF-6717-9540-A358-8DBC03EA70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F0811-BA89-C649-9CA5-29B3D3C8B24D}" type="slidenum">
              <a:rPr lang="en-US" smtClean="0"/>
              <a:t>‹#›</a:t>
            </a:fld>
            <a:endParaRPr lang="en-US"/>
          </a:p>
        </p:txBody>
      </p:sp>
    </p:spTree>
    <p:extLst>
      <p:ext uri="{BB962C8B-B14F-4D97-AF65-F5344CB8AC3E}">
        <p14:creationId xmlns:p14="http://schemas.microsoft.com/office/powerpoint/2010/main" val="19412657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37.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3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7.xml"/><Relationship Id="rId1" Type="http://schemas.openxmlformats.org/officeDocument/2006/relationships/slideLayout" Target="../slideLayouts/slideLayout37.xml"/><Relationship Id="rId5" Type="http://schemas.openxmlformats.org/officeDocument/2006/relationships/image" Target="../media/image14.jpg"/><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37.xml"/><Relationship Id="rId5" Type="http://schemas.openxmlformats.org/officeDocument/2006/relationships/image" Target="../media/image17.jpeg"/><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16624" y="836431"/>
            <a:ext cx="5360893" cy="5185137"/>
          </a:xfrm>
          <a:prstGeom prst="rect">
            <a:avLst/>
          </a:prstGeom>
        </p:spPr>
        <p:txBody>
          <a:bodyPr wrap="square">
            <a:spAutoFit/>
          </a:bodyPr>
          <a:lstStyle/>
          <a:p>
            <a:pPr algn="ctr"/>
            <a:r>
              <a:rPr lang="en-US" sz="2400" dirty="0">
                <a:latin typeface="Garamond" charset="0"/>
                <a:ea typeface="Garamond" charset="0"/>
                <a:cs typeface="Garamond" charset="0"/>
              </a:rPr>
              <a:t>2021 Humanities Texas Webinar</a:t>
            </a:r>
          </a:p>
          <a:p>
            <a:pPr algn="ctr"/>
            <a:endParaRPr lang="en-US" sz="400" dirty="0">
              <a:latin typeface="Zapfino" charset="0"/>
              <a:ea typeface="Zapfino" charset="0"/>
              <a:cs typeface="Zapfino" charset="0"/>
            </a:endParaRPr>
          </a:p>
          <a:p>
            <a:pPr algn="ctr"/>
            <a:endParaRPr lang="en-US" sz="400" dirty="0">
              <a:latin typeface="Zapfino" charset="0"/>
              <a:ea typeface="Zapfino" charset="0"/>
              <a:cs typeface="Zapfino" charset="0"/>
            </a:endParaRPr>
          </a:p>
          <a:p>
            <a:pPr algn="ctr"/>
            <a:r>
              <a:rPr lang="en-US" sz="2800" dirty="0">
                <a:latin typeface="Zapfino" charset="0"/>
                <a:ea typeface="Zapfino" charset="0"/>
                <a:cs typeface="Zapfino" charset="0"/>
              </a:rPr>
              <a:t>Teaching </a:t>
            </a:r>
          </a:p>
          <a:p>
            <a:pPr algn="ctr"/>
            <a:r>
              <a:rPr lang="en-US" sz="2800" dirty="0">
                <a:latin typeface="Zapfino" charset="0"/>
                <a:ea typeface="Zapfino" charset="0"/>
                <a:cs typeface="Zapfino" charset="0"/>
              </a:rPr>
              <a:t>Edgar Allan Poe: </a:t>
            </a:r>
          </a:p>
          <a:p>
            <a:pPr algn="ctr"/>
            <a:r>
              <a:rPr lang="en-US" sz="2800" dirty="0">
                <a:latin typeface="Zapfino" charset="0"/>
                <a:ea typeface="Zapfino" charset="0"/>
                <a:cs typeface="Zapfino" charset="0"/>
              </a:rPr>
              <a:t>The Short Stories</a:t>
            </a:r>
          </a:p>
          <a:p>
            <a:pPr algn="ctr"/>
            <a:r>
              <a:rPr lang="en-US" sz="2400" dirty="0">
                <a:latin typeface="Garamond" charset="0"/>
                <a:ea typeface="Garamond" charset="0"/>
                <a:cs typeface="Garamond" charset="0"/>
              </a:rPr>
              <a:t>Coleman Hutchison</a:t>
            </a:r>
          </a:p>
          <a:p>
            <a:pPr algn="ctr"/>
            <a:r>
              <a:rPr lang="en-US" sz="2400" dirty="0">
                <a:latin typeface="Garamond" charset="0"/>
                <a:ea typeface="Garamond" charset="0"/>
                <a:cs typeface="Garamond" charset="0"/>
              </a:rPr>
              <a:t>The University of Texas at Austin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83" y="1324271"/>
            <a:ext cx="3374964" cy="42094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802" y="1324271"/>
            <a:ext cx="1692466" cy="4245315"/>
          </a:xfrm>
          <a:prstGeom prst="rect">
            <a:avLst/>
          </a:prstGeom>
        </p:spPr>
      </p:pic>
    </p:spTree>
    <p:extLst>
      <p:ext uri="{BB962C8B-B14F-4D97-AF65-F5344CB8AC3E}">
        <p14:creationId xmlns:p14="http://schemas.microsoft.com/office/powerpoint/2010/main" val="153928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2291" name="Content Placeholder 4"/>
          <p:cNvSpPr>
            <a:spLocks noGrp="1"/>
          </p:cNvSpPr>
          <p:nvPr>
            <p:ph sz="half" idx="1"/>
          </p:nvPr>
        </p:nvSpPr>
        <p:spPr bwMode="auto">
          <a:xfrm>
            <a:off x="255605" y="107258"/>
            <a:ext cx="11733251" cy="6636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2" tIns="32146" rIns="64292" bIns="32146" numCol="1" rtlCol="0" anchor="t" anchorCtr="0" compatLnSpc="1">
            <a:prstTxWarp prst="textNoShape">
              <a:avLst/>
            </a:prstTxWarp>
            <a:noAutofit/>
          </a:bodyPr>
          <a:lstStyle/>
          <a:p>
            <a:pPr marL="0" indent="0">
              <a:lnSpc>
                <a:spcPct val="100000"/>
              </a:lnSpc>
              <a:buNone/>
            </a:pPr>
            <a:r>
              <a:rPr lang="en-US" altLang="en-US" sz="2400" b="1" dirty="0">
                <a:latin typeface="Helvetica Light" charset="0"/>
                <a:ea typeface="Helvetica Light" charset="0"/>
                <a:cs typeface="Helvetica Light" charset="0"/>
              </a:rPr>
              <a:t>Poe as a "Critical Problem”</a:t>
            </a:r>
          </a:p>
          <a:p>
            <a:pPr marL="0" indent="0">
              <a:lnSpc>
                <a:spcPct val="100000"/>
              </a:lnSpc>
              <a:buNone/>
            </a:pPr>
            <a:endParaRPr lang="en-US" altLang="en-US" sz="2400" dirty="0">
              <a:latin typeface="Helvetica Light" charset="0"/>
              <a:ea typeface="Helvetica Light" charset="0"/>
              <a:cs typeface="Helvetica Light" charset="0"/>
            </a:endParaRPr>
          </a:p>
          <a:p>
            <a:pPr marL="0" indent="0">
              <a:lnSpc>
                <a:spcPct val="100000"/>
              </a:lnSpc>
              <a:spcBef>
                <a:spcPts val="0"/>
              </a:spcBef>
              <a:buNone/>
            </a:pPr>
            <a:r>
              <a:rPr lang="en-US" altLang="en-US" sz="2400" dirty="0">
                <a:latin typeface="Helvetica Light" charset="0"/>
                <a:ea typeface="Helvetica Light" charset="0"/>
                <a:cs typeface="Helvetica Light" charset="0"/>
              </a:rPr>
              <a:t>There comes Poe, with his raven, like Barnaby Rudge</a:t>
            </a:r>
          </a:p>
          <a:p>
            <a:pPr marL="0" indent="0">
              <a:lnSpc>
                <a:spcPct val="100000"/>
              </a:lnSpc>
              <a:spcBef>
                <a:spcPts val="0"/>
              </a:spcBef>
              <a:buNone/>
            </a:pPr>
            <a:r>
              <a:rPr lang="en-US" altLang="en-US" sz="2400" dirty="0">
                <a:solidFill>
                  <a:srgbClr val="FF0000"/>
                </a:solidFill>
                <a:latin typeface="Helvetica Light" charset="0"/>
                <a:ea typeface="Helvetica Light" charset="0"/>
                <a:cs typeface="Helvetica Light" charset="0"/>
              </a:rPr>
              <a:t>Three-fifths of him genius and two-fifths sheer fudge</a:t>
            </a:r>
            <a:r>
              <a:rPr lang="en-US" altLang="en-US" sz="2400" dirty="0">
                <a:latin typeface="Helvetica Light" charset="0"/>
                <a:ea typeface="Helvetica Light" charset="0"/>
                <a:cs typeface="Helvetica Light" charset="0"/>
              </a:rPr>
              <a:t>,</a:t>
            </a:r>
          </a:p>
          <a:p>
            <a:pPr marL="0" indent="0">
              <a:lnSpc>
                <a:spcPct val="100000"/>
              </a:lnSpc>
              <a:spcBef>
                <a:spcPts val="0"/>
              </a:spcBef>
              <a:buNone/>
            </a:pPr>
            <a:r>
              <a:rPr lang="en-US" altLang="en-US" sz="2400" dirty="0">
                <a:latin typeface="Helvetica Light" charset="0"/>
                <a:ea typeface="Helvetica Light" charset="0"/>
                <a:cs typeface="Helvetica Light" charset="0"/>
              </a:rPr>
              <a:t>Who talks like a book of iambs and pentameters,</a:t>
            </a:r>
          </a:p>
          <a:p>
            <a:pPr marL="0" indent="0">
              <a:lnSpc>
                <a:spcPct val="100000"/>
              </a:lnSpc>
              <a:spcBef>
                <a:spcPts val="0"/>
              </a:spcBef>
              <a:buNone/>
            </a:pPr>
            <a:r>
              <a:rPr lang="en-US" altLang="en-US" sz="2400" dirty="0">
                <a:latin typeface="Helvetica Light" charset="0"/>
                <a:ea typeface="Helvetica Light" charset="0"/>
                <a:cs typeface="Helvetica Light" charset="0"/>
              </a:rPr>
              <a:t>In a way to make people of common sense damn </a:t>
            </a:r>
            <a:r>
              <a:rPr lang="en-US" altLang="en-US" sz="2400" dirty="0" err="1">
                <a:latin typeface="Helvetica Light" charset="0"/>
                <a:ea typeface="Helvetica Light" charset="0"/>
                <a:cs typeface="Helvetica Light" charset="0"/>
              </a:rPr>
              <a:t>metres</a:t>
            </a:r>
            <a:r>
              <a:rPr lang="en-US" altLang="en-US" sz="2400" dirty="0">
                <a:latin typeface="Helvetica Light" charset="0"/>
                <a:ea typeface="Helvetica Light" charset="0"/>
                <a:cs typeface="Helvetica Light" charset="0"/>
              </a:rPr>
              <a:t>,</a:t>
            </a:r>
          </a:p>
          <a:p>
            <a:pPr marL="0" indent="0">
              <a:lnSpc>
                <a:spcPct val="100000"/>
              </a:lnSpc>
              <a:spcBef>
                <a:spcPts val="0"/>
              </a:spcBef>
              <a:buNone/>
            </a:pPr>
            <a:r>
              <a:rPr lang="en-US" altLang="en-US" sz="2400" dirty="0">
                <a:latin typeface="Helvetica Light" charset="0"/>
                <a:ea typeface="Helvetica Light" charset="0"/>
                <a:cs typeface="Helvetica Light" charset="0"/>
              </a:rPr>
              <a:t>Who has written some things quite the best of their kind,</a:t>
            </a:r>
            <a:br>
              <a:rPr lang="en-US" altLang="en-US" sz="2400" dirty="0">
                <a:latin typeface="Helvetica Light" charset="0"/>
                <a:ea typeface="Helvetica Light" charset="0"/>
                <a:cs typeface="Helvetica Light" charset="0"/>
              </a:rPr>
            </a:br>
            <a:r>
              <a:rPr lang="en-US" altLang="en-US" sz="2400" dirty="0">
                <a:latin typeface="Helvetica Light" charset="0"/>
                <a:ea typeface="Helvetica Light" charset="0"/>
                <a:cs typeface="Helvetica Light" charset="0"/>
              </a:rPr>
              <a:t>But the heart somehow seems all squeezed out by the mind. </a:t>
            </a:r>
          </a:p>
          <a:p>
            <a:pPr marL="0" indent="0" algn="r">
              <a:lnSpc>
                <a:spcPct val="100000"/>
              </a:lnSpc>
              <a:buNone/>
            </a:pPr>
            <a:r>
              <a:rPr lang="en-US" altLang="en-US" sz="2400" dirty="0">
                <a:latin typeface="Helvetica Light" charset="0"/>
                <a:ea typeface="Helvetica Light" charset="0"/>
                <a:cs typeface="Helvetica Light" charset="0"/>
              </a:rPr>
              <a:t>~ James Russell Lowell, </a:t>
            </a:r>
            <a:r>
              <a:rPr lang="en-US" altLang="en-US" sz="2400" i="1" dirty="0">
                <a:latin typeface="Helvetica Light" charset="0"/>
                <a:ea typeface="Helvetica Light" charset="0"/>
                <a:cs typeface="Helvetica Light" charset="0"/>
              </a:rPr>
              <a:t>A Fable for Critics </a:t>
            </a:r>
            <a:r>
              <a:rPr lang="en-US" altLang="en-US" sz="2400" dirty="0">
                <a:latin typeface="Helvetica Light" charset="0"/>
                <a:ea typeface="Helvetica Light" charset="0"/>
                <a:cs typeface="Helvetica Light" charset="0"/>
              </a:rPr>
              <a:t>(1848)</a:t>
            </a:r>
          </a:p>
          <a:p>
            <a:pPr marL="0" indent="0">
              <a:lnSpc>
                <a:spcPct val="100000"/>
              </a:lnSpc>
              <a:buNone/>
            </a:pPr>
            <a:r>
              <a:rPr lang="en-US" altLang="en-US" sz="2400" dirty="0">
                <a:latin typeface="Helvetica Light" charset="0"/>
                <a:ea typeface="Helvetica Light" charset="0"/>
                <a:cs typeface="Helvetica Light" charset="0"/>
              </a:rPr>
              <a:t>I do not need to add, I presume, that American critics have often disparaged his poetry….We are familiar with that kind of sparring. </a:t>
            </a:r>
            <a:r>
              <a:rPr lang="en-US" altLang="en-US" sz="2400" dirty="0">
                <a:solidFill>
                  <a:srgbClr val="FF0000"/>
                </a:solidFill>
                <a:latin typeface="Helvetica Light" charset="0"/>
                <a:ea typeface="Helvetica Light" charset="0"/>
                <a:cs typeface="Helvetica Light" charset="0"/>
              </a:rPr>
              <a:t>The reproaches that bad critics heap upon good poets are the same in all countries.</a:t>
            </a:r>
            <a:r>
              <a:rPr lang="en-US" altLang="en-US" sz="2400" dirty="0">
                <a:latin typeface="Helvetica Light" charset="0"/>
                <a:ea typeface="Helvetica Light" charset="0"/>
                <a:cs typeface="Helvetica Light" charset="0"/>
              </a:rPr>
              <a:t> </a:t>
            </a:r>
          </a:p>
          <a:p>
            <a:pPr marL="0" indent="0" algn="r">
              <a:lnSpc>
                <a:spcPct val="100000"/>
              </a:lnSpc>
              <a:buNone/>
            </a:pPr>
            <a:r>
              <a:rPr lang="en-US" altLang="en-US" sz="2400" dirty="0">
                <a:latin typeface="Helvetica Light" charset="0"/>
                <a:ea typeface="Helvetica Light" charset="0"/>
                <a:cs typeface="Helvetica Light" charset="0"/>
              </a:rPr>
              <a:t>  ~ Charles Baudelaire, </a:t>
            </a:r>
            <a:r>
              <a:rPr lang="en-US" altLang="en-US" sz="2400" i="1" dirty="0">
                <a:latin typeface="Helvetica Light" charset="0"/>
                <a:ea typeface="Helvetica Light" charset="0"/>
                <a:cs typeface="Helvetica Light" charset="0"/>
              </a:rPr>
              <a:t>Nouvelles Histories </a:t>
            </a:r>
            <a:r>
              <a:rPr lang="en-US" altLang="en-US" sz="2400" i="1" dirty="0" err="1">
                <a:latin typeface="Helvetica Light" charset="0"/>
                <a:ea typeface="Helvetica Light" charset="0"/>
                <a:cs typeface="Helvetica Light" charset="0"/>
              </a:rPr>
              <a:t>Extraordinares</a:t>
            </a:r>
            <a:r>
              <a:rPr lang="en-US" altLang="en-US" sz="2400" i="1" dirty="0">
                <a:latin typeface="Helvetica Light" charset="0"/>
                <a:ea typeface="Helvetica Light" charset="0"/>
                <a:cs typeface="Helvetica Light" charset="0"/>
              </a:rPr>
              <a:t> </a:t>
            </a:r>
            <a:r>
              <a:rPr lang="en-US" altLang="en-US" sz="2400" dirty="0">
                <a:latin typeface="Helvetica Light" charset="0"/>
                <a:ea typeface="Helvetica Light" charset="0"/>
                <a:cs typeface="Helvetica Light" charset="0"/>
              </a:rPr>
              <a:t>(1857)</a:t>
            </a:r>
            <a:endParaRPr lang="en-US" altLang="en-US" sz="2400" dirty="0">
              <a:solidFill>
                <a:srgbClr val="FF0000"/>
              </a:solidFill>
              <a:latin typeface="Helvetica Light" charset="0"/>
              <a:ea typeface="Helvetica Light" charset="0"/>
              <a:cs typeface="Helvetica Light" charset="0"/>
            </a:endParaRPr>
          </a:p>
          <a:p>
            <a:pPr marL="0" indent="0">
              <a:lnSpc>
                <a:spcPct val="100000"/>
              </a:lnSpc>
              <a:buNone/>
            </a:pPr>
            <a:r>
              <a:rPr lang="en-US" altLang="en-US" sz="2400" dirty="0">
                <a:solidFill>
                  <a:srgbClr val="FF0000"/>
                </a:solidFill>
                <a:latin typeface="Helvetica Light" charset="0"/>
                <a:ea typeface="Helvetica Light" charset="0"/>
                <a:cs typeface="Helvetica Light" charset="0"/>
              </a:rPr>
              <a:t>Oh, you mean the jingle-man.</a:t>
            </a:r>
          </a:p>
          <a:p>
            <a:pPr marL="0" indent="0" algn="r">
              <a:lnSpc>
                <a:spcPct val="100000"/>
              </a:lnSpc>
              <a:buNone/>
            </a:pPr>
            <a:r>
              <a:rPr lang="en-US" altLang="en-US" sz="2400" dirty="0">
                <a:latin typeface="Helvetica Light" charset="0"/>
                <a:ea typeface="Helvetica Light" charset="0"/>
                <a:cs typeface="Helvetica Light" charset="0"/>
              </a:rPr>
              <a:t>~ Ralph Waldo Emerson (1859)</a:t>
            </a:r>
          </a:p>
          <a:p>
            <a:pPr marL="0" indent="0" algn="r">
              <a:lnSpc>
                <a:spcPct val="130000"/>
              </a:lnSpc>
            </a:pPr>
            <a:endParaRPr lang="en-US" altLang="en-US" sz="1828" dirty="0">
              <a:latin typeface="Helvetica Light" charset="0"/>
              <a:ea typeface="Helvetica Light" charset="0"/>
              <a:cs typeface="Helvetica Light" charset="0"/>
            </a:endParaRP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37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315" name="Content Placeholder 4"/>
          <p:cNvSpPr>
            <a:spLocks noGrp="1"/>
          </p:cNvSpPr>
          <p:nvPr>
            <p:ph sz="half" idx="1"/>
          </p:nvPr>
        </p:nvSpPr>
        <p:spPr bwMode="auto">
          <a:xfrm>
            <a:off x="241540" y="160834"/>
            <a:ext cx="11800935" cy="65363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2" tIns="32146" rIns="64292" bIns="32146" numCol="1" rtlCol="0" anchor="t" anchorCtr="0" compatLnSpc="1">
            <a:prstTxWarp prst="textNoShape">
              <a:avLst/>
            </a:prstTxWarp>
            <a:noAutofit/>
          </a:bodyPr>
          <a:lstStyle/>
          <a:p>
            <a:pPr marL="0" indent="0">
              <a:lnSpc>
                <a:spcPct val="100000"/>
              </a:lnSpc>
              <a:buNone/>
            </a:pPr>
            <a:r>
              <a:rPr lang="en-US" altLang="en-US" sz="2400" dirty="0">
                <a:latin typeface="Helvetica Light" charset="0"/>
                <a:ea typeface="Helvetica Light" charset="0"/>
                <a:cs typeface="Helvetica Light" charset="0"/>
              </a:rPr>
              <a:t>You might call him </a:t>
            </a:r>
            <a:r>
              <a:rPr lang="en-US" altLang="en-US" sz="2400" dirty="0">
                <a:solidFill>
                  <a:srgbClr val="FF0000"/>
                </a:solidFill>
                <a:latin typeface="Helvetica Light" charset="0"/>
                <a:ea typeface="Helvetica Light" charset="0"/>
                <a:cs typeface="Helvetica Light" charset="0"/>
              </a:rPr>
              <a:t>"The Leader of the Cult of the Unusual." </a:t>
            </a:r>
          </a:p>
          <a:p>
            <a:pPr marL="0" indent="0" algn="r">
              <a:lnSpc>
                <a:spcPct val="100000"/>
              </a:lnSpc>
              <a:buNone/>
            </a:pPr>
            <a:r>
              <a:rPr lang="en-US" altLang="en-US" sz="2400" dirty="0">
                <a:latin typeface="Helvetica Light" charset="0"/>
                <a:ea typeface="Helvetica Light" charset="0"/>
                <a:cs typeface="Helvetica Light" charset="0"/>
              </a:rPr>
              <a:t>~ Jules Verne (1864) </a:t>
            </a:r>
          </a:p>
          <a:p>
            <a:pPr marL="0" indent="0">
              <a:lnSpc>
                <a:spcPct val="100000"/>
              </a:lnSpc>
              <a:buNone/>
            </a:pPr>
            <a:r>
              <a:rPr lang="en-US" altLang="en-US" sz="2400" dirty="0">
                <a:solidFill>
                  <a:srgbClr val="FF0000"/>
                </a:solidFill>
                <a:latin typeface="Helvetica Light" charset="0"/>
                <a:ea typeface="Helvetica Light" charset="0"/>
                <a:cs typeface="Helvetica Light" charset="0"/>
              </a:rPr>
              <a:t>An enthusiasm for Poe is the mark of a decidedly primitive stage of reflection. </a:t>
            </a:r>
            <a:r>
              <a:rPr lang="en-US" altLang="en-US" sz="2400" dirty="0">
                <a:latin typeface="Helvetica Light" charset="0"/>
                <a:ea typeface="Helvetica Light" charset="0"/>
                <a:cs typeface="Helvetica Light" charset="0"/>
              </a:rPr>
              <a:t>Baudelaire thought him a profound philosopher, the neglect of whose golden utterances stamped his native land with infamy. </a:t>
            </a:r>
            <a:r>
              <a:rPr lang="en-US" altLang="en-US" sz="2400" dirty="0">
                <a:solidFill>
                  <a:srgbClr val="FF0000"/>
                </a:solidFill>
                <a:latin typeface="Helvetica Light" charset="0"/>
                <a:ea typeface="Helvetica Light" charset="0"/>
                <a:cs typeface="Helvetica Light" charset="0"/>
              </a:rPr>
              <a:t>Nevertheless, Poe was vastly the greater charlatan of the two, as well as the greater genius. </a:t>
            </a:r>
          </a:p>
          <a:p>
            <a:pPr marL="0" indent="0" algn="r">
              <a:lnSpc>
                <a:spcPct val="100000"/>
              </a:lnSpc>
              <a:buNone/>
            </a:pPr>
            <a:r>
              <a:rPr lang="en-US" altLang="en-US" sz="2400" dirty="0">
                <a:latin typeface="Helvetica Light" charset="0"/>
                <a:ea typeface="Helvetica Light" charset="0"/>
                <a:cs typeface="Helvetica Light" charset="0"/>
              </a:rPr>
              <a:t>~ Henry James, "Charles Baudelaire" (1876)</a:t>
            </a:r>
          </a:p>
          <a:p>
            <a:pPr marL="0" indent="0">
              <a:lnSpc>
                <a:spcPct val="100000"/>
              </a:lnSpc>
              <a:buNone/>
            </a:pPr>
            <a:r>
              <a:rPr lang="en-US" altLang="en-US" sz="2400" dirty="0">
                <a:solidFill>
                  <a:srgbClr val="FF0000"/>
                </a:solidFill>
                <a:latin typeface="Helvetica Light" charset="0"/>
                <a:ea typeface="Helvetica Light" charset="0"/>
                <a:cs typeface="Helvetica Light" charset="0"/>
              </a:rPr>
              <a:t>With the exception of Henry James and Hawthorne, Poe is our only master of pure prose…. Poe found short story writing a bungling makeshift. He left it a perfect art. He wrote the first perfect short stories in the English language. </a:t>
            </a:r>
            <a:r>
              <a:rPr lang="en-US" altLang="en-US" sz="2400" dirty="0">
                <a:latin typeface="Helvetica Light" charset="0"/>
                <a:ea typeface="Helvetica Light" charset="0"/>
                <a:cs typeface="Helvetica Light" charset="0"/>
              </a:rPr>
              <a:t>He first gave the short story purpose, method, and artistic form. </a:t>
            </a:r>
          </a:p>
          <a:p>
            <a:pPr marL="0" indent="0" algn="r">
              <a:lnSpc>
                <a:spcPct val="100000"/>
              </a:lnSpc>
              <a:buNone/>
            </a:pPr>
            <a:r>
              <a:rPr lang="en-US" altLang="en-US" sz="2400" dirty="0">
                <a:latin typeface="Helvetica Light" charset="0"/>
                <a:ea typeface="Helvetica Light" charset="0"/>
                <a:cs typeface="Helvetica Light" charset="0"/>
              </a:rPr>
              <a:t>~ Willa Cather (1895)</a:t>
            </a:r>
          </a:p>
          <a:p>
            <a:pPr marL="0" indent="0">
              <a:lnSpc>
                <a:spcPct val="100000"/>
              </a:lnSpc>
              <a:buNone/>
            </a:pPr>
            <a:r>
              <a:rPr lang="en-US" altLang="en-US" sz="2400" dirty="0">
                <a:solidFill>
                  <a:srgbClr val="FF0000"/>
                </a:solidFill>
                <a:latin typeface="Helvetica Light" charset="0"/>
                <a:ea typeface="Helvetica Light" charset="0"/>
                <a:cs typeface="Helvetica Light" charset="0"/>
              </a:rPr>
              <a:t>Poe constantly and inevitably produced magic where his greatest contemporaries produced only beauty.</a:t>
            </a:r>
          </a:p>
          <a:p>
            <a:pPr marL="0" indent="0" algn="r">
              <a:lnSpc>
                <a:spcPct val="100000"/>
              </a:lnSpc>
              <a:buNone/>
            </a:pPr>
            <a:r>
              <a:rPr lang="en-US" altLang="en-US" sz="2400" dirty="0">
                <a:latin typeface="Helvetica Light" charset="0"/>
                <a:ea typeface="Helvetica Light" charset="0"/>
                <a:cs typeface="Helvetica Light" charset="0"/>
              </a:rPr>
              <a:t>~ George Bernard Shaw, "Edgar Allan Poe" (1909)</a:t>
            </a: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1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4339" name="Content Placeholder 4"/>
          <p:cNvSpPr>
            <a:spLocks noGrp="1"/>
          </p:cNvSpPr>
          <p:nvPr>
            <p:ph sz="half" idx="1"/>
          </p:nvPr>
        </p:nvSpPr>
        <p:spPr bwMode="auto">
          <a:xfrm>
            <a:off x="282951" y="250645"/>
            <a:ext cx="11626098" cy="6356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2" tIns="32146" rIns="64292" bIns="32146" numCol="1" rtlCol="0" anchor="t" anchorCtr="0" compatLnSpc="1">
            <a:prstTxWarp prst="textNoShape">
              <a:avLst/>
            </a:prstTxWarp>
            <a:noAutofit/>
          </a:bodyPr>
          <a:lstStyle/>
          <a:p>
            <a:pPr marL="0" indent="0">
              <a:lnSpc>
                <a:spcPct val="100000"/>
              </a:lnSpc>
              <a:buNone/>
            </a:pPr>
            <a:r>
              <a:rPr lang="en-US" altLang="en-US" sz="2400" dirty="0">
                <a:solidFill>
                  <a:srgbClr val="FF0000"/>
                </a:solidFill>
                <a:latin typeface="Helvetica Light" charset="0"/>
                <a:ea typeface="Helvetica Light" charset="0"/>
                <a:cs typeface="Helvetica Light" charset="0"/>
              </a:rPr>
              <a:t>Where was the detective story until Poe breathed the breath of life into it?</a:t>
            </a:r>
          </a:p>
          <a:p>
            <a:pPr marL="0" indent="0" algn="r">
              <a:lnSpc>
                <a:spcPct val="100000"/>
              </a:lnSpc>
              <a:buNone/>
            </a:pPr>
            <a:r>
              <a:rPr lang="en-US" altLang="en-US" sz="2400" dirty="0">
                <a:latin typeface="Helvetica Light" charset="0"/>
                <a:ea typeface="Helvetica Light" charset="0"/>
                <a:cs typeface="Helvetica Light" charset="0"/>
              </a:rPr>
              <a:t>~ Arthur Conan Doyle (1909)</a:t>
            </a:r>
          </a:p>
          <a:p>
            <a:pPr marL="0" indent="0">
              <a:lnSpc>
                <a:spcPct val="100000"/>
              </a:lnSpc>
              <a:buNone/>
            </a:pPr>
            <a:r>
              <a:rPr lang="en-US" altLang="en-US" sz="2400" dirty="0">
                <a:solidFill>
                  <a:srgbClr val="FF0000"/>
                </a:solidFill>
                <a:latin typeface="Helvetica Light" charset="0"/>
                <a:ea typeface="Helvetica Light" charset="0"/>
                <a:cs typeface="Helvetica Light" charset="0"/>
              </a:rPr>
              <a:t>In [Poe] American literature is anchored, in him alone, on solid ground. </a:t>
            </a:r>
          </a:p>
          <a:p>
            <a:pPr marL="0" indent="0" algn="r">
              <a:lnSpc>
                <a:spcPct val="100000"/>
              </a:lnSpc>
              <a:buNone/>
            </a:pPr>
            <a:r>
              <a:rPr lang="en-US" altLang="en-US" sz="2400" dirty="0">
                <a:latin typeface="Helvetica Light" charset="0"/>
                <a:ea typeface="Helvetica Light" charset="0"/>
                <a:cs typeface="Helvetica Light" charset="0"/>
              </a:rPr>
              <a:t>~ William Carlos Williams, </a:t>
            </a:r>
            <a:r>
              <a:rPr lang="en-US" altLang="en-US" sz="2400" i="1" dirty="0">
                <a:latin typeface="Helvetica Light" charset="0"/>
                <a:ea typeface="Helvetica Light" charset="0"/>
                <a:cs typeface="Helvetica Light" charset="0"/>
              </a:rPr>
              <a:t>In the American Grain </a:t>
            </a:r>
            <a:r>
              <a:rPr lang="en-US" altLang="en-US" sz="2400" dirty="0">
                <a:latin typeface="Helvetica Light" charset="0"/>
                <a:ea typeface="Helvetica Light" charset="0"/>
                <a:cs typeface="Helvetica Light" charset="0"/>
              </a:rPr>
              <a:t>(1925)</a:t>
            </a:r>
          </a:p>
          <a:p>
            <a:pPr marL="0" indent="0">
              <a:lnSpc>
                <a:spcPct val="100000"/>
              </a:lnSpc>
              <a:buNone/>
            </a:pPr>
            <a:r>
              <a:rPr lang="en-US" altLang="en-US" sz="2400" dirty="0">
                <a:solidFill>
                  <a:srgbClr val="FF0000"/>
                </a:solidFill>
                <a:latin typeface="Helvetica Light" charset="0"/>
                <a:ea typeface="Helvetica Light" charset="0"/>
                <a:cs typeface="Helvetica Light" charset="0"/>
              </a:rPr>
              <a:t>The problem of Poe, fascinating as it is, lies quite outside the main current of American thought.</a:t>
            </a:r>
          </a:p>
          <a:p>
            <a:pPr marL="0" indent="0" algn="r">
              <a:lnSpc>
                <a:spcPct val="100000"/>
              </a:lnSpc>
              <a:buNone/>
            </a:pPr>
            <a:r>
              <a:rPr lang="en-US" altLang="en-US" sz="2400" dirty="0">
                <a:latin typeface="Helvetica Light" charset="0"/>
                <a:ea typeface="Helvetica Light" charset="0"/>
                <a:cs typeface="Helvetica Light" charset="0"/>
              </a:rPr>
              <a:t>	~ Vernon Parrington, </a:t>
            </a:r>
            <a:r>
              <a:rPr lang="en-US" altLang="en-US" sz="2400" i="1" dirty="0">
                <a:latin typeface="Helvetica Light" charset="0"/>
                <a:ea typeface="Helvetica Light" charset="0"/>
                <a:cs typeface="Helvetica Light" charset="0"/>
              </a:rPr>
              <a:t>Main Currents of American Thought </a:t>
            </a:r>
            <a:r>
              <a:rPr lang="en-US" altLang="en-US" sz="2400" dirty="0">
                <a:latin typeface="Helvetica Light" charset="0"/>
                <a:ea typeface="Helvetica Light" charset="0"/>
                <a:cs typeface="Helvetica Light" charset="0"/>
              </a:rPr>
              <a:t>(1927)</a:t>
            </a:r>
          </a:p>
          <a:p>
            <a:pPr marL="0" indent="0">
              <a:lnSpc>
                <a:spcPct val="100000"/>
              </a:lnSpc>
              <a:buNone/>
            </a:pPr>
            <a:r>
              <a:rPr lang="en-US" altLang="en-US" sz="2400" dirty="0">
                <a:latin typeface="Helvetica Light" charset="0"/>
                <a:ea typeface="Helvetica Light" charset="0"/>
                <a:cs typeface="Helvetica Light" charset="0"/>
              </a:rPr>
              <a:t>[Poe</a:t>
            </a:r>
            <a:r>
              <a:rPr lang="fr-FR" altLang="en-US" sz="2400" dirty="0">
                <a:latin typeface="Helvetica Light" charset="0"/>
                <a:ea typeface="Helvetica Light" charset="0"/>
                <a:cs typeface="Helvetica Light" charset="0"/>
              </a:rPr>
              <a:t>'</a:t>
            </a:r>
            <a:r>
              <a:rPr lang="en-US" altLang="en-US" sz="2400" dirty="0">
                <a:latin typeface="Helvetica Light" charset="0"/>
                <a:ea typeface="Helvetica Light" charset="0"/>
                <a:cs typeface="Helvetica Light" charset="0"/>
              </a:rPr>
              <a:t>s work] relates at very few points to the main assumptions about literature that were held by any of my group. </a:t>
            </a:r>
            <a:r>
              <a:rPr lang="en-US" altLang="en-US" sz="2400" dirty="0">
                <a:solidFill>
                  <a:srgbClr val="FF0000"/>
                </a:solidFill>
                <a:latin typeface="Helvetica Light" charset="0"/>
                <a:ea typeface="Helvetica Light" charset="0"/>
                <a:cs typeface="Helvetica Light" charset="0"/>
              </a:rPr>
              <a:t>Poe was bitterly hostile to democracy</a:t>
            </a:r>
            <a:r>
              <a:rPr lang="en-US" altLang="en-US" sz="2400" dirty="0">
                <a:latin typeface="Helvetica Light" charset="0"/>
                <a:ea typeface="Helvetica Light" charset="0"/>
                <a:cs typeface="Helvetica Light" charset="0"/>
              </a:rPr>
              <a:t>, and in that respect could serve as a revelatory contrast.</a:t>
            </a:r>
          </a:p>
          <a:p>
            <a:pPr marL="0" indent="0" algn="r">
              <a:lnSpc>
                <a:spcPct val="100000"/>
              </a:lnSpc>
              <a:buNone/>
            </a:pPr>
            <a:r>
              <a:rPr lang="en-US" altLang="en-US" sz="2400" dirty="0">
                <a:latin typeface="Helvetica Light" charset="0"/>
                <a:ea typeface="Helvetica Light" charset="0"/>
                <a:cs typeface="Helvetica Light" charset="0"/>
              </a:rPr>
              <a:t>	~ F.O. </a:t>
            </a:r>
            <a:r>
              <a:rPr lang="en-US" altLang="en-US" sz="2400" dirty="0" err="1">
                <a:latin typeface="Helvetica Light" charset="0"/>
                <a:ea typeface="Helvetica Light" charset="0"/>
                <a:cs typeface="Helvetica Light" charset="0"/>
              </a:rPr>
              <a:t>Matthiessen</a:t>
            </a:r>
            <a:r>
              <a:rPr lang="en-US" altLang="en-US" sz="2400" dirty="0">
                <a:latin typeface="Helvetica Light" charset="0"/>
                <a:ea typeface="Helvetica Light" charset="0"/>
                <a:cs typeface="Helvetica Light" charset="0"/>
              </a:rPr>
              <a:t>, </a:t>
            </a:r>
            <a:r>
              <a:rPr lang="en-US" altLang="en-US" sz="2400" i="1" dirty="0">
                <a:latin typeface="Helvetica Light" charset="0"/>
                <a:ea typeface="Helvetica Light" charset="0"/>
                <a:cs typeface="Helvetica Light" charset="0"/>
              </a:rPr>
              <a:t>The American Renaissance </a:t>
            </a:r>
            <a:r>
              <a:rPr lang="en-US" altLang="en-US" sz="2400" dirty="0">
                <a:latin typeface="Helvetica Light" charset="0"/>
                <a:ea typeface="Helvetica Light" charset="0"/>
                <a:cs typeface="Helvetica Light" charset="0"/>
              </a:rPr>
              <a:t>(1941)</a:t>
            </a:r>
          </a:p>
          <a:p>
            <a:pPr marL="0" indent="0">
              <a:lnSpc>
                <a:spcPct val="100000"/>
              </a:lnSpc>
              <a:buNone/>
            </a:pPr>
            <a:r>
              <a:rPr lang="en-US" altLang="en-US" sz="2400" dirty="0">
                <a:latin typeface="Helvetica Light" charset="0"/>
                <a:ea typeface="Helvetica Light" charset="0"/>
                <a:cs typeface="Helvetica Light" charset="0"/>
              </a:rPr>
              <a:t>That Poe had a powerful intellect is undeniable: but it seems to me </a:t>
            </a:r>
            <a:r>
              <a:rPr lang="en-US" altLang="en-US" sz="2400" dirty="0">
                <a:solidFill>
                  <a:srgbClr val="FF0000"/>
                </a:solidFill>
                <a:latin typeface="Helvetica Light" charset="0"/>
                <a:ea typeface="Helvetica Light" charset="0"/>
                <a:cs typeface="Helvetica Light" charset="0"/>
              </a:rPr>
              <a:t>the intellect of a highly gifted person before puberty</a:t>
            </a:r>
            <a:r>
              <a:rPr lang="en-US" altLang="en-US" sz="2400" dirty="0">
                <a:latin typeface="Helvetica Light" charset="0"/>
                <a:ea typeface="Helvetica Light" charset="0"/>
                <a:cs typeface="Helvetica Light" charset="0"/>
              </a:rPr>
              <a:t>.</a:t>
            </a:r>
          </a:p>
          <a:p>
            <a:pPr marL="0" indent="0" algn="r">
              <a:lnSpc>
                <a:spcPct val="100000"/>
              </a:lnSpc>
              <a:buNone/>
            </a:pPr>
            <a:r>
              <a:rPr lang="en-US" altLang="en-US" sz="2400" dirty="0">
                <a:latin typeface="Helvetica Light" charset="0"/>
                <a:ea typeface="Helvetica Light" charset="0"/>
                <a:cs typeface="Helvetica Light" charset="0"/>
              </a:rPr>
              <a:t>						~ T. S. Eliot, "From Poe to Valery" (1948)</a:t>
            </a: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60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5363" name="Content Placeholder 4"/>
          <p:cNvSpPr>
            <a:spLocks noGrp="1"/>
          </p:cNvSpPr>
          <p:nvPr>
            <p:ph sz="half" idx="1"/>
          </p:nvPr>
        </p:nvSpPr>
        <p:spPr bwMode="auto">
          <a:xfrm>
            <a:off x="309739" y="180149"/>
            <a:ext cx="11572522" cy="6497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2" tIns="32146" rIns="64292" bIns="32146" numCol="1" rtlCol="0" anchor="t" anchorCtr="0" compatLnSpc="1">
            <a:prstTxWarp prst="textNoShape">
              <a:avLst/>
            </a:prstTxWarp>
            <a:noAutofit/>
          </a:bodyPr>
          <a:lstStyle/>
          <a:p>
            <a:pPr marL="0" indent="0">
              <a:lnSpc>
                <a:spcPct val="100000"/>
              </a:lnSpc>
              <a:buNone/>
            </a:pPr>
            <a:r>
              <a:rPr lang="en-US" altLang="en-US" sz="2400" dirty="0">
                <a:latin typeface="Helvetica Light" charset="0"/>
                <a:ea typeface="Helvetica Light" charset="0"/>
                <a:cs typeface="Helvetica Light" charset="0"/>
              </a:rPr>
              <a:t>I am an invisible man. </a:t>
            </a:r>
            <a:r>
              <a:rPr lang="en-US" altLang="en-US" sz="2400" dirty="0">
                <a:solidFill>
                  <a:srgbClr val="FF0000"/>
                </a:solidFill>
                <a:latin typeface="Helvetica Light" charset="0"/>
                <a:ea typeface="Helvetica Light" charset="0"/>
                <a:cs typeface="Helvetica Light" charset="0"/>
              </a:rPr>
              <a:t>No, I am not a spook like those who haunted Edgar Allan Poe.</a:t>
            </a:r>
          </a:p>
          <a:p>
            <a:pPr marL="0" indent="0" algn="r">
              <a:lnSpc>
                <a:spcPct val="100000"/>
              </a:lnSpc>
              <a:buNone/>
            </a:pPr>
            <a:r>
              <a:rPr lang="en-US" altLang="en-US" sz="2400" dirty="0">
                <a:latin typeface="Helvetica Light" charset="0"/>
                <a:ea typeface="Helvetica Light" charset="0"/>
                <a:cs typeface="Helvetica Light" charset="0"/>
              </a:rPr>
              <a:t>~ Ralph (Waldo) Ellison, </a:t>
            </a:r>
            <a:r>
              <a:rPr lang="en-US" altLang="en-US" sz="2400" i="1" dirty="0">
                <a:latin typeface="Helvetica Light" charset="0"/>
                <a:ea typeface="Helvetica Light" charset="0"/>
                <a:cs typeface="Helvetica Light" charset="0"/>
              </a:rPr>
              <a:t>Invisible Man </a:t>
            </a:r>
            <a:r>
              <a:rPr lang="en-US" altLang="en-US" sz="2400" dirty="0">
                <a:latin typeface="Helvetica Light" charset="0"/>
                <a:ea typeface="Helvetica Light" charset="0"/>
                <a:cs typeface="Helvetica Light" charset="0"/>
              </a:rPr>
              <a:t>(1952)</a:t>
            </a:r>
          </a:p>
          <a:p>
            <a:pPr marL="0" indent="0">
              <a:lnSpc>
                <a:spcPct val="100000"/>
              </a:lnSpc>
              <a:buNone/>
            </a:pPr>
            <a:r>
              <a:rPr lang="en-US" altLang="en-US" sz="2400" dirty="0">
                <a:solidFill>
                  <a:srgbClr val="FF0000"/>
                </a:solidFill>
                <a:latin typeface="Helvetica Light" charset="0"/>
                <a:ea typeface="Helvetica Light" charset="0"/>
                <a:cs typeface="Helvetica Light" charset="0"/>
              </a:rPr>
              <a:t>Poe was the black sheep </a:t>
            </a:r>
            <a:r>
              <a:rPr lang="en-US" altLang="en-US" sz="2400" dirty="0">
                <a:latin typeface="Helvetica Light" charset="0"/>
                <a:ea typeface="Helvetica Light" charset="0"/>
                <a:cs typeface="Helvetica Light" charset="0"/>
              </a:rPr>
              <a:t>in the American literary flock, and very black indeed he seemed when placed beside the great New Englanders.</a:t>
            </a:r>
          </a:p>
          <a:p>
            <a:pPr marL="0" indent="0" algn="r">
              <a:lnSpc>
                <a:spcPct val="100000"/>
              </a:lnSpc>
              <a:buNone/>
            </a:pPr>
            <a:r>
              <a:rPr lang="en-US" altLang="en-US" sz="2400" dirty="0">
                <a:latin typeface="Helvetica Light" charset="0"/>
                <a:ea typeface="Helvetica Light" charset="0"/>
                <a:cs typeface="Helvetica Light" charset="0"/>
              </a:rPr>
              <a:t>  	~ Jay B. Hubbell, </a:t>
            </a:r>
            <a:r>
              <a:rPr lang="en-US" altLang="en-US" sz="2400" i="1" dirty="0">
                <a:latin typeface="Helvetica Light" charset="0"/>
                <a:ea typeface="Helvetica Light" charset="0"/>
                <a:cs typeface="Helvetica Light" charset="0"/>
              </a:rPr>
              <a:t>Eight American Authors </a:t>
            </a:r>
            <a:r>
              <a:rPr lang="en-US" altLang="en-US" sz="2400" dirty="0">
                <a:latin typeface="Helvetica Light" charset="0"/>
                <a:ea typeface="Helvetica Light" charset="0"/>
                <a:cs typeface="Helvetica Light" charset="0"/>
              </a:rPr>
              <a:t>(1956)</a:t>
            </a:r>
          </a:p>
          <a:p>
            <a:pPr marL="0" indent="0">
              <a:lnSpc>
                <a:spcPct val="100000"/>
              </a:lnSpc>
              <a:buNone/>
            </a:pPr>
            <a:r>
              <a:rPr lang="en-US" altLang="en-US" sz="2400" dirty="0">
                <a:solidFill>
                  <a:srgbClr val="FF0000"/>
                </a:solidFill>
                <a:latin typeface="Helvetica Light" charset="0"/>
                <a:ea typeface="Helvetica Light" charset="0"/>
                <a:cs typeface="Helvetica Light" charset="0"/>
              </a:rPr>
              <a:t>It</a:t>
            </a:r>
            <a:r>
              <a:rPr lang="fr-FR" altLang="en-US" sz="2400" dirty="0">
                <a:solidFill>
                  <a:srgbClr val="FF0000"/>
                </a:solidFill>
                <a:latin typeface="Helvetica Light" charset="0"/>
                <a:ea typeface="Helvetica Light" charset="0"/>
                <a:cs typeface="Helvetica Light" charset="0"/>
              </a:rPr>
              <a:t>'</a:t>
            </a:r>
            <a:r>
              <a:rPr lang="en-US" altLang="en-US" sz="2400" dirty="0">
                <a:solidFill>
                  <a:srgbClr val="FF0000"/>
                </a:solidFill>
                <a:latin typeface="Helvetica Light" charset="0"/>
                <a:ea typeface="Helvetica Light" charset="0"/>
                <a:cs typeface="Helvetica Light" charset="0"/>
              </a:rPr>
              <a:t>s because I liked Edgar Allan Poe</a:t>
            </a:r>
            <a:r>
              <a:rPr lang="fr-FR" altLang="en-US" sz="2400" dirty="0">
                <a:solidFill>
                  <a:srgbClr val="FF0000"/>
                </a:solidFill>
                <a:latin typeface="Helvetica Light" charset="0"/>
                <a:ea typeface="Helvetica Light" charset="0"/>
                <a:cs typeface="Helvetica Light" charset="0"/>
              </a:rPr>
              <a:t>'</a:t>
            </a:r>
            <a:r>
              <a:rPr lang="en-US" altLang="en-US" sz="2400" dirty="0">
                <a:solidFill>
                  <a:srgbClr val="FF0000"/>
                </a:solidFill>
                <a:latin typeface="Helvetica Light" charset="0"/>
                <a:ea typeface="Helvetica Light" charset="0"/>
                <a:cs typeface="Helvetica Light" charset="0"/>
              </a:rPr>
              <a:t>s stories so much that I began to make suspense films.</a:t>
            </a:r>
          </a:p>
          <a:p>
            <a:pPr marL="0" indent="0" algn="r">
              <a:lnSpc>
                <a:spcPct val="100000"/>
              </a:lnSpc>
              <a:buNone/>
            </a:pPr>
            <a:r>
              <a:rPr lang="en-US" altLang="en-US" sz="2400" dirty="0">
                <a:latin typeface="Helvetica Light" charset="0"/>
                <a:ea typeface="Helvetica Light" charset="0"/>
                <a:cs typeface="Helvetica Light" charset="0"/>
              </a:rPr>
              <a:t>~ Alfred Hitchcock (1960)</a:t>
            </a:r>
          </a:p>
          <a:p>
            <a:pPr marL="0" indent="0">
              <a:lnSpc>
                <a:spcPct val="100000"/>
              </a:lnSpc>
              <a:buNone/>
            </a:pPr>
            <a:r>
              <a:rPr lang="en-US" altLang="en-US" sz="2400" dirty="0">
                <a:solidFill>
                  <a:srgbClr val="FF0000"/>
                </a:solidFill>
                <a:latin typeface="Helvetica Light" charset="0"/>
                <a:ea typeface="Helvetica Light" charset="0"/>
                <a:cs typeface="Helvetica Light" charset="0"/>
              </a:rPr>
              <a:t>No early American writer is more important to the concept of American Africanism than Poe.</a:t>
            </a:r>
          </a:p>
          <a:p>
            <a:pPr marL="0" indent="0" algn="r">
              <a:lnSpc>
                <a:spcPct val="100000"/>
              </a:lnSpc>
              <a:buNone/>
            </a:pPr>
            <a:r>
              <a:rPr lang="en-US" altLang="en-US" sz="2400" dirty="0">
                <a:latin typeface="Helvetica Light" charset="0"/>
                <a:ea typeface="Helvetica Light" charset="0"/>
                <a:cs typeface="Helvetica Light" charset="0"/>
              </a:rPr>
              <a:t>					~ Toni Morrison, </a:t>
            </a:r>
            <a:r>
              <a:rPr lang="en-US" altLang="en-US" sz="2400" i="1" dirty="0">
                <a:latin typeface="Helvetica Light" charset="0"/>
                <a:ea typeface="Helvetica Light" charset="0"/>
                <a:cs typeface="Helvetica Light" charset="0"/>
              </a:rPr>
              <a:t>Playing the Dark </a:t>
            </a:r>
            <a:r>
              <a:rPr lang="en-US" altLang="en-US" sz="2400" dirty="0">
                <a:latin typeface="Helvetica Light" charset="0"/>
                <a:ea typeface="Helvetica Light" charset="0"/>
                <a:cs typeface="Helvetica Light" charset="0"/>
              </a:rPr>
              <a:t>(1992)</a:t>
            </a:r>
          </a:p>
          <a:p>
            <a:pPr marL="0" indent="0">
              <a:lnSpc>
                <a:spcPct val="100000"/>
              </a:lnSpc>
              <a:buNone/>
            </a:pPr>
            <a:r>
              <a:rPr lang="en-US" altLang="en-US" sz="2400" dirty="0">
                <a:latin typeface="Helvetica Light" charset="0"/>
                <a:ea typeface="Helvetica Light" charset="0"/>
                <a:cs typeface="Helvetica Light" charset="0"/>
              </a:rPr>
              <a:t>Edgar Allan Poe was and is a </a:t>
            </a:r>
            <a:r>
              <a:rPr lang="en-US" altLang="en-US" sz="2400" dirty="0">
                <a:solidFill>
                  <a:srgbClr val="FF0000"/>
                </a:solidFill>
                <a:latin typeface="Helvetica Light" charset="0"/>
                <a:ea typeface="Helvetica Light" charset="0"/>
                <a:cs typeface="Helvetica Light" charset="0"/>
              </a:rPr>
              <a:t>turbulence</a:t>
            </a:r>
            <a:r>
              <a:rPr lang="en-US" altLang="en-US" sz="2400" dirty="0">
                <a:latin typeface="Helvetica Light" charset="0"/>
                <a:ea typeface="Helvetica Light" charset="0"/>
                <a:cs typeface="Helvetica Light" charset="0"/>
              </a:rPr>
              <a:t>, an anomaly among the major American writers of his period, an anomaly to this day.</a:t>
            </a:r>
          </a:p>
          <a:p>
            <a:pPr marL="0" indent="0" algn="r">
              <a:lnSpc>
                <a:spcPct val="100000"/>
              </a:lnSpc>
              <a:buNone/>
            </a:pPr>
            <a:r>
              <a:rPr lang="en-US" altLang="en-US" sz="2400" dirty="0">
                <a:latin typeface="Helvetica Light" charset="0"/>
                <a:ea typeface="Helvetica Light" charset="0"/>
                <a:cs typeface="Helvetica Light" charset="0"/>
              </a:rPr>
              <a:t>~ </a:t>
            </a:r>
            <a:r>
              <a:rPr lang="en-US" altLang="en-US" sz="2400" dirty="0" err="1">
                <a:latin typeface="Helvetica Light" charset="0"/>
                <a:ea typeface="Helvetica Light" charset="0"/>
                <a:cs typeface="Helvetica Light" charset="0"/>
              </a:rPr>
              <a:t>Marilynne</a:t>
            </a:r>
            <a:r>
              <a:rPr lang="en-US" altLang="en-US" sz="2400" dirty="0">
                <a:latin typeface="Helvetica Light" charset="0"/>
                <a:ea typeface="Helvetica Light" charset="0"/>
                <a:cs typeface="Helvetica Light" charset="0"/>
              </a:rPr>
              <a:t> Robinson (2015)</a:t>
            </a:r>
          </a:p>
          <a:p>
            <a:pPr marL="0" indent="0" algn="r">
              <a:lnSpc>
                <a:spcPct val="100000"/>
              </a:lnSpc>
              <a:buNone/>
            </a:pPr>
            <a:endParaRPr lang="en-US" altLang="en-US" sz="2400" dirty="0">
              <a:latin typeface="Helvetica Light" charset="0"/>
              <a:ea typeface="Helvetica Light" charset="0"/>
              <a:cs typeface="Helvetica Light" charset="0"/>
            </a:endParaRP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37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1907193" y="1440979"/>
            <a:ext cx="9201074" cy="4737100"/>
          </a:xfrm>
          <a:extLst>
            <a:ext uri="{909E8E84-426E-40dd-AFC4-6F175D3DCCD1}"/>
            <a:ext uri="{91240B29-F687-4f45-9708-019B960494DF}"/>
          </a:extLst>
        </p:spPr>
        <p:txBody>
          <a:bodyPr vert="horz" wrap="square" lIns="64292" tIns="32146" rIns="64292" bIns="32146" numCol="2" rtlCol="0" anchor="t" anchorCtr="0" compatLnSpc="1">
            <a:prstTxWarp prst="textNoShape">
              <a:avLst/>
            </a:prstTxWarp>
            <a:noAutofit/>
          </a:bodyPr>
          <a:lstStyle/>
          <a:p>
            <a:pPr defTabSz="914353">
              <a:lnSpc>
                <a:spcPct val="130000"/>
              </a:lnSpc>
              <a:spcBef>
                <a:spcPts val="0"/>
              </a:spcBef>
              <a:defRPr/>
            </a:pPr>
            <a:r>
              <a:rPr lang="en-US" sz="2400" dirty="0">
                <a:latin typeface="Helvetica Light" charset="0"/>
                <a:ea typeface="Helvetica Light" charset="0"/>
                <a:cs typeface="Helvetica Light" charset="0"/>
              </a:rPr>
              <a:t>Charles Baudelaire</a:t>
            </a:r>
          </a:p>
          <a:p>
            <a:pPr defTabSz="914353">
              <a:lnSpc>
                <a:spcPct val="130000"/>
              </a:lnSpc>
              <a:spcBef>
                <a:spcPts val="0"/>
              </a:spcBef>
              <a:defRPr/>
            </a:pPr>
            <a:r>
              <a:rPr lang="en-US" sz="2400" dirty="0">
                <a:latin typeface="Helvetica Light" charset="0"/>
                <a:ea typeface="Helvetica Light" charset="0"/>
                <a:cs typeface="Helvetica Light" charset="0"/>
              </a:rPr>
              <a:t>Stéphane </a:t>
            </a:r>
            <a:r>
              <a:rPr lang="en-US" sz="2400" dirty="0" err="1">
                <a:latin typeface="Helvetica Light" charset="0"/>
                <a:ea typeface="Helvetica Light" charset="0"/>
                <a:cs typeface="Helvetica Light" charset="0"/>
              </a:rPr>
              <a:t>Mallarmé</a:t>
            </a:r>
            <a:endParaRPr lang="en-US" sz="2400" dirty="0">
              <a:latin typeface="Helvetica Light" charset="0"/>
              <a:ea typeface="Helvetica Light" charset="0"/>
              <a:cs typeface="Helvetica Light" charset="0"/>
            </a:endParaRPr>
          </a:p>
          <a:p>
            <a:pPr defTabSz="914353">
              <a:lnSpc>
                <a:spcPct val="130000"/>
              </a:lnSpc>
              <a:spcBef>
                <a:spcPts val="0"/>
              </a:spcBef>
              <a:defRPr/>
            </a:pPr>
            <a:r>
              <a:rPr lang="en-US" sz="2400" dirty="0">
                <a:latin typeface="Helvetica Light" charset="0"/>
                <a:ea typeface="Helvetica Light" charset="0"/>
                <a:cs typeface="Helvetica Light" charset="0"/>
              </a:rPr>
              <a:t>Paul Verlaine</a:t>
            </a:r>
          </a:p>
          <a:p>
            <a:pPr defTabSz="914353">
              <a:lnSpc>
                <a:spcPct val="130000"/>
              </a:lnSpc>
              <a:spcBef>
                <a:spcPts val="0"/>
              </a:spcBef>
              <a:defRPr/>
            </a:pPr>
            <a:r>
              <a:rPr lang="en-US" sz="2400" dirty="0">
                <a:latin typeface="Helvetica Light" charset="0"/>
                <a:ea typeface="Helvetica Light" charset="0"/>
                <a:cs typeface="Helvetica Light" charset="0"/>
              </a:rPr>
              <a:t>Arthur Rimbaud </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Jules Verne</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Fyodor Dostoevsky</a:t>
            </a:r>
          </a:p>
          <a:p>
            <a:pPr defTabSz="914353">
              <a:lnSpc>
                <a:spcPct val="130000"/>
              </a:lnSpc>
              <a:spcBef>
                <a:spcPts val="0"/>
              </a:spcBef>
              <a:buFont typeface="Arial" panose="020B0604020202020204" pitchFamily="34" charset="0"/>
              <a:buChar char="•"/>
              <a:defRPr/>
            </a:pPr>
            <a:r>
              <a:rPr lang="en-US" altLang="en-US" sz="2400" dirty="0">
                <a:latin typeface="Helvetica Light" charset="0"/>
                <a:ea typeface="Helvetica Light" charset="0"/>
                <a:cs typeface="Helvetica Light" charset="0"/>
              </a:rPr>
              <a:t>Arthur Conan Doyle</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H.G. Wells</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Oscar Wilde</a:t>
            </a:r>
          </a:p>
          <a:p>
            <a:pPr defTabSz="914353">
              <a:lnSpc>
                <a:spcPct val="130000"/>
              </a:lnSpc>
              <a:spcBef>
                <a:spcPts val="0"/>
              </a:spcBef>
              <a:buFont typeface="Arial" panose="020B0604020202020204" pitchFamily="34" charset="0"/>
              <a:buChar char="•"/>
              <a:defRPr/>
            </a:pPr>
            <a:r>
              <a:rPr lang="en-US" altLang="en-US" sz="2400" dirty="0">
                <a:latin typeface="Helvetica Light" charset="0"/>
                <a:ea typeface="Helvetica Light" charset="0"/>
                <a:cs typeface="Helvetica Light" charset="0"/>
              </a:rPr>
              <a:t>George Bernard Shaw</a:t>
            </a:r>
          </a:p>
          <a:p>
            <a:pPr defTabSz="914353">
              <a:lnSpc>
                <a:spcPct val="130000"/>
              </a:lnSpc>
              <a:spcBef>
                <a:spcPts val="0"/>
              </a:spcBef>
              <a:buFont typeface="Arial" panose="020B0604020202020204" pitchFamily="34" charset="0"/>
              <a:buChar char="•"/>
              <a:defRPr/>
            </a:pPr>
            <a:endParaRPr lang="en-US" altLang="en-US" sz="2400" dirty="0">
              <a:latin typeface="Helvetica Light" charset="0"/>
              <a:ea typeface="Helvetica Light" charset="0"/>
              <a:cs typeface="Helvetica Light" charset="0"/>
            </a:endParaRPr>
          </a:p>
          <a:p>
            <a:pPr defTabSz="914353">
              <a:lnSpc>
                <a:spcPct val="130000"/>
              </a:lnSpc>
              <a:spcBef>
                <a:spcPts val="0"/>
              </a:spcBef>
              <a:buFont typeface="Arial" panose="020B0604020202020204" pitchFamily="34" charset="0"/>
              <a:buChar char="•"/>
              <a:defRPr/>
            </a:pPr>
            <a:endParaRPr lang="en-US" altLang="en-US" sz="2400" dirty="0">
              <a:latin typeface="Helvetica Light" charset="0"/>
              <a:ea typeface="Helvetica Light" charset="0"/>
              <a:cs typeface="Helvetica Light" charset="0"/>
            </a:endParaRPr>
          </a:p>
          <a:p>
            <a:pPr defTabSz="914353">
              <a:lnSpc>
                <a:spcPct val="130000"/>
              </a:lnSpc>
              <a:spcBef>
                <a:spcPts val="0"/>
              </a:spcBef>
              <a:buFont typeface="Arial" panose="020B0604020202020204" pitchFamily="34" charset="0"/>
              <a:buChar char="•"/>
              <a:defRPr/>
            </a:pPr>
            <a:endParaRPr lang="en-US" altLang="en-US" sz="2400" dirty="0">
              <a:latin typeface="Helvetica Light" charset="0"/>
              <a:ea typeface="Helvetica Light" charset="0"/>
              <a:cs typeface="Helvetica Light" charset="0"/>
            </a:endParaRPr>
          </a:p>
          <a:p>
            <a:pPr marL="0" indent="0" defTabSz="914353">
              <a:lnSpc>
                <a:spcPct val="130000"/>
              </a:lnSpc>
              <a:spcBef>
                <a:spcPts val="0"/>
              </a:spcBef>
              <a:buNone/>
              <a:defRPr/>
            </a:pPr>
            <a:endParaRPr lang="en-US" altLang="en-US" sz="2400" dirty="0">
              <a:latin typeface="Helvetica Light" charset="0"/>
              <a:ea typeface="Helvetica Light" charset="0"/>
              <a:cs typeface="Helvetica Light" charset="0"/>
            </a:endParaRPr>
          </a:p>
          <a:p>
            <a:pPr defTabSz="914353">
              <a:lnSpc>
                <a:spcPct val="130000"/>
              </a:lnSpc>
              <a:spcBef>
                <a:spcPts val="0"/>
              </a:spcBef>
              <a:buFont typeface="Arial" panose="020B0604020202020204" pitchFamily="34" charset="0"/>
              <a:buChar char="•"/>
              <a:defRPr/>
            </a:pPr>
            <a:r>
              <a:rPr lang="en-US" altLang="en-US" sz="2400" dirty="0">
                <a:latin typeface="Helvetica Light" charset="0"/>
                <a:ea typeface="Helvetica Light" charset="0"/>
                <a:cs typeface="Helvetica Light" charset="0"/>
              </a:rPr>
              <a:t>William Carlos Williams</a:t>
            </a:r>
            <a:endParaRPr lang="en-US" sz="2400" dirty="0">
              <a:latin typeface="Helvetica Light" charset="0"/>
              <a:ea typeface="Helvetica Light" charset="0"/>
              <a:cs typeface="Helvetica Light" charset="0"/>
            </a:endParaRP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H.P. Lovecraft</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Jorge Luis Borges</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W.H. Auden</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Vladimir Nabokov</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Ralph Ellison</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Alfred Hitchcock</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Toni Morrison</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Stephen King</a:t>
            </a:r>
          </a:p>
          <a:p>
            <a:pPr defTabSz="914353">
              <a:lnSpc>
                <a:spcPct val="130000"/>
              </a:lnSpc>
              <a:spcBef>
                <a:spcPts val="0"/>
              </a:spcBef>
              <a:buFont typeface="Arial" panose="020B0604020202020204" pitchFamily="34" charset="0"/>
              <a:buChar char="•"/>
              <a:defRPr/>
            </a:pPr>
            <a:r>
              <a:rPr lang="en-US" sz="2400" dirty="0">
                <a:latin typeface="Helvetica Light" charset="0"/>
                <a:ea typeface="Helvetica Light" charset="0"/>
                <a:cs typeface="Helvetica Light" charset="0"/>
              </a:rPr>
              <a:t>Joyce Carol Oates</a:t>
            </a:r>
          </a:p>
          <a:p>
            <a:pPr defTabSz="914353">
              <a:lnSpc>
                <a:spcPct val="130000"/>
              </a:lnSpc>
              <a:spcBef>
                <a:spcPts val="0"/>
              </a:spcBef>
              <a:buFont typeface="Arial" panose="020B0604020202020204" pitchFamily="34" charset="0"/>
              <a:buChar char="•"/>
              <a:defRPr/>
            </a:pPr>
            <a:endParaRPr lang="en-US" sz="2400" dirty="0">
              <a:latin typeface="Helvetica Light" charset="0"/>
              <a:ea typeface="Helvetica Light" charset="0"/>
              <a:cs typeface="Helvetica Light" charset="0"/>
            </a:endParaRPr>
          </a:p>
          <a:p>
            <a:pPr defTabSz="914353">
              <a:lnSpc>
                <a:spcPct val="130000"/>
              </a:lnSpc>
              <a:spcBef>
                <a:spcPts val="0"/>
              </a:spcBef>
              <a:buFont typeface="Arial" panose="020B0604020202020204" pitchFamily="34" charset="0"/>
              <a:buChar char="•"/>
              <a:defRPr/>
            </a:pPr>
            <a:endParaRPr lang="en-US" sz="2400" dirty="0">
              <a:latin typeface="Helvetica Light" charset="0"/>
              <a:ea typeface="Helvetica Light" charset="0"/>
              <a:cs typeface="Helvetica Light" charset="0"/>
            </a:endParaRPr>
          </a:p>
          <a:p>
            <a:pPr defTabSz="914353">
              <a:lnSpc>
                <a:spcPct val="130000"/>
              </a:lnSpc>
              <a:spcBef>
                <a:spcPts val="0"/>
              </a:spcBef>
              <a:buFont typeface="Arial" panose="020B0604020202020204" pitchFamily="34" charset="0"/>
              <a:buChar char="•"/>
              <a:defRPr/>
            </a:pPr>
            <a:endParaRPr lang="en-US" sz="2400" dirty="0">
              <a:latin typeface="Helvetica Light" charset="0"/>
              <a:ea typeface="Helvetica Light" charset="0"/>
              <a:cs typeface="Helvetica Light" charset="0"/>
            </a:endParaRP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1B34D50-F827-F04A-A40E-0F46DBD1C061}"/>
              </a:ext>
            </a:extLst>
          </p:cNvPr>
          <p:cNvSpPr txBox="1"/>
          <p:nvPr/>
        </p:nvSpPr>
        <p:spPr>
          <a:xfrm>
            <a:off x="1907193" y="679921"/>
            <a:ext cx="8377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“The Cult of the Unusual”: Some of Poe’s Avowed Inheritors</a:t>
            </a:r>
          </a:p>
        </p:txBody>
      </p:sp>
    </p:spTree>
    <p:extLst>
      <p:ext uri="{BB962C8B-B14F-4D97-AF65-F5344CB8AC3E}">
        <p14:creationId xmlns:p14="http://schemas.microsoft.com/office/powerpoint/2010/main" val="170610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879"/>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6812" y="1997839"/>
            <a:ext cx="8679766" cy="2862322"/>
          </a:xfrm>
          <a:prstGeom prst="rect">
            <a:avLst/>
          </a:prstGeom>
          <a:noFill/>
        </p:spPr>
        <p:txBody>
          <a:bodyPr wrap="square" rtlCol="0">
            <a:spAutoFit/>
          </a:bodyPr>
          <a:lstStyle/>
          <a:p>
            <a:r>
              <a:rPr lang="en-US" sz="3600" dirty="0">
                <a:solidFill>
                  <a:schemeClr val="bg2"/>
                </a:solidFill>
                <a:latin typeface="Helvetica Light" charset="0"/>
                <a:ea typeface="Helvetica Light" charset="0"/>
                <a:cs typeface="Helvetica Light" charset="0"/>
              </a:rPr>
              <a:t>The Problem of Poe Revisited</a:t>
            </a:r>
          </a:p>
          <a:p>
            <a:endParaRPr lang="en-US" sz="3600" dirty="0">
              <a:latin typeface="Helvetica Light" charset="0"/>
              <a:ea typeface="Helvetica Light" charset="0"/>
              <a:cs typeface="Helvetica Light" charset="0"/>
            </a:endParaRPr>
          </a:p>
          <a:p>
            <a:r>
              <a:rPr lang="en-US" sz="3600" dirty="0">
                <a:latin typeface="Helvetica Light" charset="0"/>
                <a:ea typeface="Helvetica Light" charset="0"/>
                <a:cs typeface="Helvetica Light" charset="0"/>
              </a:rPr>
              <a:t>Some Prosaic Claims</a:t>
            </a:r>
          </a:p>
          <a:p>
            <a:endParaRPr lang="en-US" sz="3600" dirty="0">
              <a:latin typeface="Helvetica Light" charset="0"/>
              <a:ea typeface="Helvetica Light" charset="0"/>
              <a:cs typeface="Helvetica Light" charset="0"/>
            </a:endParaRPr>
          </a:p>
          <a:p>
            <a:r>
              <a:rPr lang="en-US" sz="3600" dirty="0">
                <a:solidFill>
                  <a:schemeClr val="bg2"/>
                </a:solidFill>
                <a:latin typeface="Helvetica Light" charset="0"/>
                <a:ea typeface="Helvetica Light" charset="0"/>
                <a:cs typeface="Helvetica Light" charset="0"/>
              </a:rPr>
              <a:t>Contexts for Reading Poe’s Short Stories</a:t>
            </a:r>
          </a:p>
        </p:txBody>
      </p:sp>
    </p:spTree>
    <p:extLst>
      <p:ext uri="{BB962C8B-B14F-4D97-AF65-F5344CB8AC3E}">
        <p14:creationId xmlns:p14="http://schemas.microsoft.com/office/powerpoint/2010/main" val="392233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732501"/>
            <a:ext cx="11323560" cy="5392997"/>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b="1" dirty="0">
                <a:latin typeface="Helvetica Light" charset="0"/>
                <a:ea typeface="Helvetica Light" charset="0"/>
                <a:cs typeface="Helvetica Light" charset="0"/>
              </a:rPr>
              <a:t>Some Poe-tic Claims</a:t>
            </a:r>
          </a:p>
          <a:p>
            <a:pPr marL="0" indent="0" defTabSz="914353">
              <a:lnSpc>
                <a:spcPct val="100000"/>
              </a:lnSpc>
              <a:spcBef>
                <a:spcPts val="0"/>
              </a:spcBef>
              <a:spcAft>
                <a:spcPts val="1000"/>
              </a:spcAft>
              <a:buNone/>
              <a:defRPr/>
            </a:pPr>
            <a:endParaRPr lang="en-US" sz="2400" b="1" dirty="0">
              <a:latin typeface="Helvetica Light" charset="0"/>
              <a:ea typeface="Helvetica Light" charset="0"/>
              <a:cs typeface="Helvetica Light" charset="0"/>
            </a:endParaRP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Poetry is “the rhythmical creation of beauty.”</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Poems should “be written solely for the poem’s sake”; they should not aim to teach or persuade or “inculcate a moral.”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Poems should be short: no longer than what can be read in “a single sitting.”</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Artists should always have a “unity of effect” in mind—that is, the “totality” of impressions or emotions they want the reader to experience.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The death of a beautiful woman “is, unquestionably, the most poetical topic in the world.”</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Sources: “The Philosophy of Composition” (1846); “The Poetic Principle” (c. 1849)</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20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331292"/>
            <a:ext cx="11323560" cy="6195416"/>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b="1" dirty="0">
                <a:latin typeface="Helvetica Light" charset="0"/>
                <a:ea typeface="Helvetica Light" charset="0"/>
                <a:cs typeface="Helvetica Light" charset="0"/>
              </a:rPr>
              <a:t>Some Prosaic Claims</a:t>
            </a:r>
          </a:p>
          <a:p>
            <a:pPr marL="0" indent="0" defTabSz="914353">
              <a:lnSpc>
                <a:spcPct val="100000"/>
              </a:lnSpc>
              <a:spcBef>
                <a:spcPts val="0"/>
              </a:spcBef>
              <a:spcAft>
                <a:spcPts val="1000"/>
              </a:spcAft>
              <a:buNone/>
              <a:defRPr/>
            </a:pPr>
            <a:endParaRPr lang="en-US" sz="2400" b="1" dirty="0">
              <a:latin typeface="Helvetica Light" charset="0"/>
              <a:ea typeface="Helvetica Light" charset="0"/>
              <a:cs typeface="Helvetica Light" charset="0"/>
            </a:endParaRP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Artists should always have a “unity of effect” in mind—that is, the “totality” of impressions or emotions they want the reader to experience.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Fiction should </a:t>
            </a:r>
            <a:r>
              <a:rPr lang="en-US" sz="2400" i="1" dirty="0">
                <a:latin typeface="Helvetica Light" charset="0"/>
                <a:ea typeface="Helvetica Light" charset="0"/>
                <a:cs typeface="Helvetica Light" charset="0"/>
              </a:rPr>
              <a:t>also</a:t>
            </a:r>
            <a:r>
              <a:rPr lang="en-US" sz="2400" dirty="0">
                <a:latin typeface="Helvetica Light" charset="0"/>
                <a:ea typeface="Helvetica Light" charset="0"/>
                <a:cs typeface="Helvetica Light" charset="0"/>
              </a:rPr>
              <a:t> be short: no longer than what can be read in “a single sitting.”</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Initial sentences matter a great deal.</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The death of a beautiful woman “is, unquestionably, the most poetical topic in the world.”</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“…terror is not of Germany, but of the soul.”</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algn="ct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Sources: “Preface” to </a:t>
            </a:r>
            <a:r>
              <a:rPr lang="en-US" sz="2400" i="1" dirty="0">
                <a:latin typeface="Helvetica Light" charset="0"/>
                <a:ea typeface="Helvetica Light" charset="0"/>
                <a:cs typeface="Helvetica Light" charset="0"/>
              </a:rPr>
              <a:t>Tales of the Grotesque and Arabesque </a:t>
            </a:r>
            <a:r>
              <a:rPr lang="en-US" sz="2400" dirty="0">
                <a:latin typeface="Helvetica Light" charset="0"/>
                <a:ea typeface="Helvetica Light" charset="0"/>
                <a:cs typeface="Helvetica Light" charset="0"/>
              </a:rPr>
              <a:t>(1840); “The Philosophy of Composition” (1846); “Tale-Writing—Nathaniel Hawthorne” (1847); “The Poetic Principle” (c. 1849)</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441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331292"/>
            <a:ext cx="11323560" cy="6195416"/>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b="1" dirty="0">
                <a:latin typeface="Helvetica Light" charset="0"/>
                <a:ea typeface="Helvetica Light" charset="0"/>
                <a:cs typeface="Helvetica Light" charset="0"/>
              </a:rPr>
              <a:t>Some Prosaic Claims</a:t>
            </a:r>
          </a:p>
          <a:p>
            <a:pPr marL="0" indent="0" defTabSz="914353">
              <a:lnSpc>
                <a:spcPct val="100000"/>
              </a:lnSpc>
              <a:spcBef>
                <a:spcPts val="0"/>
              </a:spcBef>
              <a:spcAft>
                <a:spcPts val="1000"/>
              </a:spcAft>
              <a:buNone/>
              <a:defRPr/>
            </a:pPr>
            <a:endParaRPr lang="en-US" sz="2400" b="1" dirty="0">
              <a:latin typeface="Helvetica Light" charset="0"/>
              <a:ea typeface="Helvetica Light" charset="0"/>
              <a:cs typeface="Helvetica Light" charset="0"/>
            </a:endParaRPr>
          </a:p>
          <a:p>
            <a:pPr defTabSz="914353">
              <a:lnSpc>
                <a:spcPct val="100000"/>
              </a:lnSpc>
              <a:spcBef>
                <a:spcPts val="0"/>
              </a:spcBef>
              <a:spcAft>
                <a:spcPts val="1000"/>
              </a:spcAft>
              <a:defRPr/>
            </a:pPr>
            <a:r>
              <a:rPr lang="en-US" sz="2400" dirty="0">
                <a:solidFill>
                  <a:srgbClr val="FF0000"/>
                </a:solidFill>
                <a:latin typeface="Helvetica Light" charset="0"/>
                <a:ea typeface="Helvetica Light" charset="0"/>
                <a:cs typeface="Helvetica Light" charset="0"/>
              </a:rPr>
              <a:t>Artists should always have a “unity of effect” in mind—that is, the “totality” of impressions or emotions they want the reader to experience. </a:t>
            </a:r>
          </a:p>
          <a:p>
            <a:pPr defTabSz="914353">
              <a:lnSpc>
                <a:spcPct val="100000"/>
              </a:lnSpc>
              <a:spcBef>
                <a:spcPts val="0"/>
              </a:spcBef>
              <a:spcAft>
                <a:spcPts val="1000"/>
              </a:spcAft>
              <a:defRPr/>
            </a:pPr>
            <a:r>
              <a:rPr lang="en-US" sz="2400" dirty="0">
                <a:solidFill>
                  <a:srgbClr val="FF0000"/>
                </a:solidFill>
                <a:latin typeface="Helvetica Light" charset="0"/>
                <a:ea typeface="Helvetica Light" charset="0"/>
                <a:cs typeface="Helvetica Light" charset="0"/>
              </a:rPr>
              <a:t>Fiction should </a:t>
            </a:r>
            <a:r>
              <a:rPr lang="en-US" sz="2400" i="1" dirty="0">
                <a:solidFill>
                  <a:srgbClr val="FF0000"/>
                </a:solidFill>
                <a:latin typeface="Helvetica Light" charset="0"/>
                <a:ea typeface="Helvetica Light" charset="0"/>
                <a:cs typeface="Helvetica Light" charset="0"/>
              </a:rPr>
              <a:t>also</a:t>
            </a:r>
            <a:r>
              <a:rPr lang="en-US" sz="2400" dirty="0">
                <a:solidFill>
                  <a:srgbClr val="FF0000"/>
                </a:solidFill>
                <a:latin typeface="Helvetica Light" charset="0"/>
                <a:ea typeface="Helvetica Light" charset="0"/>
                <a:cs typeface="Helvetica Light" charset="0"/>
              </a:rPr>
              <a:t> be short: no longer than what can be read in “a single sitting.”</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Initial sentences matter a great deal.</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The death of a beautiful woman “is, unquestionably, the most poetical topic in the world.”</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“…terror is not of Germany, but of the soul.”</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algn="ct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Sources: “Preface” to </a:t>
            </a:r>
            <a:r>
              <a:rPr lang="en-US" sz="2400" i="1" dirty="0">
                <a:latin typeface="Helvetica Light" charset="0"/>
                <a:ea typeface="Helvetica Light" charset="0"/>
                <a:cs typeface="Helvetica Light" charset="0"/>
              </a:rPr>
              <a:t>Tales of the Grotesque and Arabesque </a:t>
            </a:r>
            <a:r>
              <a:rPr lang="en-US" sz="2400" dirty="0">
                <a:latin typeface="Helvetica Light" charset="0"/>
                <a:ea typeface="Helvetica Light" charset="0"/>
                <a:cs typeface="Helvetica Light" charset="0"/>
              </a:rPr>
              <a:t>(1840); “The Philosophy of Composition” (1846); “Tale-Writing—Nathaniel Hawthorne” (1847); “The Poetic Principle” (c. 1849)</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477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267472"/>
            <a:ext cx="11323560" cy="6178483"/>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Were we called upon, however, to designate that class of composition which, next to such a poem as we have suggested, should best fulfil the demands of high genius—should offer it the most advantageous field of exertion—we should unhesitatingly speak of the prose tale, as Mr. Hawthorne has here exemplified it. We allude to the short prose narrative, requiring from a half-hour to one or two hours in its perusal. </a:t>
            </a:r>
            <a:r>
              <a:rPr lang="en-US" sz="2400" dirty="0">
                <a:solidFill>
                  <a:srgbClr val="FF0000"/>
                </a:solidFill>
                <a:latin typeface="Helvetica Light" charset="0"/>
                <a:ea typeface="Helvetica Light" charset="0"/>
                <a:cs typeface="Helvetica Light" charset="0"/>
              </a:rPr>
              <a:t>The ordinary novel is objectionable, from its length, for reasons already stated in substance. As it cannot be read at one sitting, it deprives itself, of course, of the immense force derivable from totality. </a:t>
            </a:r>
            <a:r>
              <a:rPr lang="en-US" sz="2400" dirty="0">
                <a:latin typeface="Helvetica Light" charset="0"/>
                <a:ea typeface="Helvetica Light" charset="0"/>
                <a:cs typeface="Helvetica Light" charset="0"/>
              </a:rPr>
              <a:t>Worldly interests intervening during the pauses of perusal, modify, annul, or counteract, in a greater or less degree, the impressions of the book. But simple cessation in reading, would, of itself, be sufficient to destroy the true unity. </a:t>
            </a:r>
            <a:r>
              <a:rPr lang="en-US" sz="2400" dirty="0">
                <a:solidFill>
                  <a:srgbClr val="FF0000"/>
                </a:solidFill>
                <a:latin typeface="Helvetica Light" charset="0"/>
                <a:ea typeface="Helvetica Light" charset="0"/>
                <a:cs typeface="Helvetica Light" charset="0"/>
              </a:rPr>
              <a:t>In the brief tale, however, the author is enabled to carry out the fulness of his intention, be it what it may. During the hour of perusal the soul of the reader is at the writer's control. There are no external or extrinsic influences resulting from weariness or interruption.</a:t>
            </a:r>
          </a:p>
          <a:p>
            <a:pPr marL="0" indent="0" algn="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 Poe, “Tale-Writing—Nathaniel Hawthorne” (1847)</a:t>
            </a:r>
            <a:endParaRPr lang="en-US" sz="2400" b="1" dirty="0">
              <a:latin typeface="Helvetica Light" charset="0"/>
              <a:ea typeface="Helvetica Light" charset="0"/>
              <a:cs typeface="Helvetica Light" charset="0"/>
            </a:endParaRP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97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lnSpc>
                <a:spcPct val="1000"/>
              </a:lnSpc>
              <a:spcAft>
                <a:spcPts val="844"/>
              </a:spcAft>
              <a:defRPr/>
            </a:pPr>
            <a:r>
              <a:rPr lang="en-US" altLang="en-US" sz="100">
                <a:latin typeface="Book Antiqua" charset="0"/>
              </a:rPr>
              <a:t>"questions about the </a:t>
            </a:r>
            <a:r>
              <a:rPr lang="en-US" altLang="en-US" sz="100" u="sng">
                <a:latin typeface="Book Antiqua" charset="0"/>
              </a:rPr>
              <a:t>way</a:t>
            </a:r>
            <a:r>
              <a:rPr lang="en-US" altLang="en-US" sz="100">
                <a:latin typeface="Book Antiqua" charset="0"/>
              </a:rPr>
              <a:t> something means, rather than </a:t>
            </a:r>
            <a:r>
              <a:rPr lang="en-US" altLang="en-US" sz="100" u="sng">
                <a:latin typeface="Book Antiqua" charset="0"/>
              </a:rPr>
              <a:t>what</a:t>
            </a:r>
            <a:r>
              <a:rPr lang="en-US" altLang="en-US" sz="100">
                <a:latin typeface="Book Antiqua" charset="0"/>
              </a:rPr>
              <a:t> it means, or even </a:t>
            </a:r>
            <a:r>
              <a:rPr lang="en-US" altLang="en-US" sz="100" u="sng">
                <a:latin typeface="Book Antiqua" charset="0"/>
              </a:rPr>
              <a:t>why</a:t>
            </a:r>
            <a:r>
              <a:rPr lang="en-US" altLang="en-US" sz="100">
                <a:latin typeface="Book Antiqua"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885747" y="714551"/>
            <a:ext cx="5391754" cy="5428891"/>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30000"/>
              </a:lnSpc>
              <a:spcBef>
                <a:spcPts val="1000"/>
              </a:spcBef>
              <a:buNone/>
              <a:defRPr/>
            </a:pPr>
            <a:r>
              <a:rPr lang="en-US" sz="2531" b="1" dirty="0">
                <a:latin typeface="Helvetica Light" charset="0"/>
                <a:ea typeface="Helvetica Light" charset="0"/>
                <a:cs typeface="Helvetica Light" charset="0"/>
              </a:rPr>
              <a:t>Poe as a “Renaissance Man”</a:t>
            </a:r>
          </a:p>
          <a:p>
            <a:pPr marL="0" indent="0" defTabSz="914353">
              <a:lnSpc>
                <a:spcPct val="130000"/>
              </a:lnSpc>
              <a:spcBef>
                <a:spcPts val="1000"/>
              </a:spcBef>
              <a:buNone/>
              <a:defRPr/>
            </a:pPr>
            <a:endParaRPr lang="en-US" sz="2531" dirty="0">
              <a:latin typeface="Helvetica Light" charset="0"/>
              <a:ea typeface="Helvetica Light" charset="0"/>
              <a:cs typeface="Helvetica Light" charset="0"/>
            </a:endParaRPr>
          </a:p>
          <a:p>
            <a:pPr defTabSz="914353">
              <a:lnSpc>
                <a:spcPct val="130000"/>
              </a:lnSpc>
              <a:spcBef>
                <a:spcPts val="1000"/>
              </a:spcBef>
              <a:buFont typeface="Wingdings" charset="2"/>
              <a:buChar char="ü"/>
              <a:defRPr/>
            </a:pPr>
            <a:r>
              <a:rPr lang="en-US" sz="2400" dirty="0">
                <a:latin typeface="Helvetica Light" charset="0"/>
                <a:ea typeface="Helvetica Light" charset="0"/>
                <a:cs typeface="Helvetica Light" charset="0"/>
              </a:rPr>
              <a:t>    Tales of terror (horror, sensation)</a:t>
            </a:r>
          </a:p>
          <a:p>
            <a:pPr defTabSz="914353">
              <a:lnSpc>
                <a:spcPct val="130000"/>
              </a:lnSpc>
              <a:spcBef>
                <a:spcPts val="1000"/>
              </a:spcBef>
              <a:buFont typeface="Wingdings" charset="2"/>
              <a:buChar char="ü"/>
              <a:defRPr/>
            </a:pPr>
            <a:r>
              <a:rPr lang="en-US" sz="2400" dirty="0">
                <a:latin typeface="Helvetica Light" charset="0"/>
                <a:ea typeface="Helvetica Light" charset="0"/>
                <a:cs typeface="Helvetica Light" charset="0"/>
              </a:rPr>
              <a:t>    Detective fiction (ratiocination) </a:t>
            </a:r>
          </a:p>
          <a:p>
            <a:pPr defTabSz="914353">
              <a:lnSpc>
                <a:spcPct val="130000"/>
              </a:lnSpc>
              <a:spcBef>
                <a:spcPts val="1000"/>
              </a:spcBef>
              <a:buFont typeface="Wingdings" charset="2"/>
              <a:buChar char="ü"/>
              <a:defRPr/>
            </a:pPr>
            <a:r>
              <a:rPr lang="en-US" sz="2400" dirty="0">
                <a:solidFill>
                  <a:srgbClr val="FF0000"/>
                </a:solidFill>
                <a:latin typeface="Helvetica Light" charset="0"/>
                <a:ea typeface="Helvetica Light" charset="0"/>
                <a:cs typeface="Helvetica Light" charset="0"/>
              </a:rPr>
              <a:t>    Poetry</a:t>
            </a:r>
          </a:p>
          <a:p>
            <a:pPr defTabSz="914353">
              <a:lnSpc>
                <a:spcPct val="130000"/>
              </a:lnSpc>
              <a:spcBef>
                <a:spcPts val="1000"/>
              </a:spcBef>
              <a:buFont typeface="Wingdings" charset="2"/>
              <a:buChar char="ü"/>
              <a:defRPr/>
            </a:pPr>
            <a:r>
              <a:rPr lang="en-US" sz="2400" dirty="0">
                <a:latin typeface="Helvetica Light" charset="0"/>
                <a:ea typeface="Helvetica Light" charset="0"/>
                <a:cs typeface="Helvetica Light" charset="0"/>
              </a:rPr>
              <a:t>    Science fiction</a:t>
            </a:r>
          </a:p>
          <a:p>
            <a:pPr defTabSz="914353">
              <a:lnSpc>
                <a:spcPct val="130000"/>
              </a:lnSpc>
              <a:buFont typeface="Wingdings" charset="2"/>
              <a:buChar char="ü"/>
              <a:defRPr/>
            </a:pPr>
            <a:r>
              <a:rPr lang="en-US" sz="2400" dirty="0">
                <a:latin typeface="Helvetica Light" charset="0"/>
                <a:ea typeface="Helvetica Light" charset="0"/>
                <a:cs typeface="Helvetica Light" charset="0"/>
              </a:rPr>
              <a:t>    Hoaxes </a:t>
            </a:r>
          </a:p>
          <a:p>
            <a:pPr defTabSz="914353">
              <a:lnSpc>
                <a:spcPct val="130000"/>
              </a:lnSpc>
              <a:buFont typeface="Wingdings" charset="2"/>
              <a:buChar char="ü"/>
              <a:defRPr/>
            </a:pPr>
            <a:r>
              <a:rPr lang="en-US" sz="2400" dirty="0">
                <a:solidFill>
                  <a:srgbClr val="FF0000"/>
                </a:solidFill>
                <a:latin typeface="Helvetica Light" charset="0"/>
                <a:ea typeface="Helvetica Light" charset="0"/>
                <a:cs typeface="Helvetica Light" charset="0"/>
              </a:rPr>
              <a:t>    Criticism </a:t>
            </a:r>
          </a:p>
          <a:p>
            <a:pPr defTabSz="914353">
              <a:lnSpc>
                <a:spcPct val="130000"/>
              </a:lnSpc>
              <a:spcBef>
                <a:spcPts val="1000"/>
              </a:spcBef>
              <a:buFont typeface="Wingdings" charset="2"/>
              <a:buChar char="ü"/>
              <a:defRPr/>
            </a:pPr>
            <a:endParaRPr lang="en-US" sz="2400" dirty="0">
              <a:latin typeface="Helvetica Light" charset="0"/>
              <a:ea typeface="Helvetica Light" charset="0"/>
              <a:cs typeface="Helvetica Light" charset="0"/>
            </a:endParaRPr>
          </a:p>
        </p:txBody>
      </p:sp>
      <p:pic>
        <p:nvPicPr>
          <p:cNvPr id="11268" name="Picture 2" descr="eapoe.jpg"/>
          <p:cNvPicPr>
            <a:picLocks noChangeAspect="1"/>
          </p:cNvPicPr>
          <p:nvPr/>
        </p:nvPicPr>
        <p:blipFill>
          <a:blip r:embed="rId3">
            <a:extLst>
              <a:ext uri="{28A0092B-C50C-407E-A947-70E740481C1C}">
                <a14:useLocalDpi xmlns:a14="http://schemas.microsoft.com/office/drawing/2010/main" val="0"/>
              </a:ext>
            </a:extLst>
          </a:blip>
          <a:srcRect t="3314" b="3775"/>
          <a:stretch>
            <a:fillRect/>
          </a:stretch>
        </p:blipFill>
        <p:spPr bwMode="auto">
          <a:xfrm>
            <a:off x="7292924" y="394120"/>
            <a:ext cx="4013329" cy="60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23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331292"/>
            <a:ext cx="11323560" cy="6195416"/>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b="1" dirty="0">
                <a:latin typeface="Helvetica Light" charset="0"/>
                <a:ea typeface="Helvetica Light" charset="0"/>
                <a:cs typeface="Helvetica Light" charset="0"/>
              </a:rPr>
              <a:t>Some Prosaic Claims</a:t>
            </a:r>
          </a:p>
          <a:p>
            <a:pPr marL="0" indent="0" defTabSz="914353">
              <a:lnSpc>
                <a:spcPct val="100000"/>
              </a:lnSpc>
              <a:spcBef>
                <a:spcPts val="0"/>
              </a:spcBef>
              <a:spcAft>
                <a:spcPts val="1000"/>
              </a:spcAft>
              <a:buNone/>
              <a:defRPr/>
            </a:pPr>
            <a:endParaRPr lang="en-US" sz="2400" b="1" dirty="0">
              <a:latin typeface="Helvetica Light" charset="0"/>
              <a:ea typeface="Helvetica Light" charset="0"/>
              <a:cs typeface="Helvetica Light" charset="0"/>
            </a:endParaRP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Artists should always have a “unity of effect” in mind—that is, the “totality” of impressions or emotions they want the reader to experience.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Fiction should </a:t>
            </a:r>
            <a:r>
              <a:rPr lang="en-US" sz="2400" i="1" dirty="0">
                <a:latin typeface="Helvetica Light" charset="0"/>
                <a:ea typeface="Helvetica Light" charset="0"/>
                <a:cs typeface="Helvetica Light" charset="0"/>
              </a:rPr>
              <a:t>also</a:t>
            </a:r>
            <a:r>
              <a:rPr lang="en-US" sz="2400" dirty="0">
                <a:latin typeface="Helvetica Light" charset="0"/>
                <a:ea typeface="Helvetica Light" charset="0"/>
                <a:cs typeface="Helvetica Light" charset="0"/>
              </a:rPr>
              <a:t> be short: no longer than what can be read in “a single sitting.”</a:t>
            </a:r>
          </a:p>
          <a:p>
            <a:pPr defTabSz="914353">
              <a:lnSpc>
                <a:spcPct val="100000"/>
              </a:lnSpc>
              <a:spcBef>
                <a:spcPts val="0"/>
              </a:spcBef>
              <a:spcAft>
                <a:spcPts val="1000"/>
              </a:spcAft>
              <a:defRPr/>
            </a:pPr>
            <a:r>
              <a:rPr lang="en-US" sz="2400" dirty="0">
                <a:solidFill>
                  <a:srgbClr val="FF0000"/>
                </a:solidFill>
                <a:latin typeface="Helvetica Light" charset="0"/>
                <a:ea typeface="Helvetica Light" charset="0"/>
                <a:cs typeface="Helvetica Light" charset="0"/>
              </a:rPr>
              <a:t>Initial sentences matter a great deal.</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The death of a beautiful woman “is, unquestionably, the most poetical topic in the world.”</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“…terror is not of Germany, but of the soul.”</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algn="ct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Sources: “Preface” to </a:t>
            </a:r>
            <a:r>
              <a:rPr lang="en-US" sz="2400" i="1" dirty="0">
                <a:latin typeface="Helvetica Light" charset="0"/>
                <a:ea typeface="Helvetica Light" charset="0"/>
                <a:cs typeface="Helvetica Light" charset="0"/>
              </a:rPr>
              <a:t>Tales of the Grotesque and Arabesque </a:t>
            </a:r>
            <a:r>
              <a:rPr lang="en-US" sz="2400" dirty="0">
                <a:latin typeface="Helvetica Light" charset="0"/>
                <a:ea typeface="Helvetica Light" charset="0"/>
                <a:cs typeface="Helvetica Light" charset="0"/>
              </a:rPr>
              <a:t>(1840); “The Philosophy of Composition” (1846); “Tale-Writing—Nathaniel Hawthorne” (1847); “The Poetic Principle” (c. 1849)</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846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593758"/>
            <a:ext cx="11323560" cy="5670484"/>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A </a:t>
            </a:r>
            <a:r>
              <a:rPr lang="en-US" sz="2400" dirty="0" err="1">
                <a:latin typeface="Helvetica Light" charset="0"/>
                <a:ea typeface="Helvetica Light" charset="0"/>
                <a:cs typeface="Helvetica Light" charset="0"/>
              </a:rPr>
              <a:t>skilful</a:t>
            </a:r>
            <a:r>
              <a:rPr lang="en-US" sz="2400" dirty="0">
                <a:latin typeface="Helvetica Light" charset="0"/>
                <a:ea typeface="Helvetica Light" charset="0"/>
                <a:cs typeface="Helvetica Light" charset="0"/>
              </a:rPr>
              <a:t> literary artist has constructed a tale. If wise, he has not fashioned his thoughts to accommodate his incidents; but having conceived, with deliberate care, a certain unique or single effect to be wrought out, he then invents such incident—he then combines such events as may best aid him in establishing this preconceived effect. </a:t>
            </a:r>
            <a:r>
              <a:rPr lang="en-US" sz="2400" dirty="0">
                <a:solidFill>
                  <a:srgbClr val="FF0000"/>
                </a:solidFill>
                <a:latin typeface="Helvetica Light" charset="0"/>
                <a:ea typeface="Helvetica Light" charset="0"/>
                <a:cs typeface="Helvetica Light" charset="0"/>
              </a:rPr>
              <a:t>If his very initial sentence tend not to the out-bringing of this effect, then he has failed in his first step. In the whole composition there should be no word written, of which the tendency, direct or indirect, is not to the one pre-established design. </a:t>
            </a:r>
            <a:r>
              <a:rPr lang="en-US" sz="2400" dirty="0">
                <a:latin typeface="Helvetica Light" charset="0"/>
                <a:ea typeface="Helvetica Light" charset="0"/>
                <a:cs typeface="Helvetica Light" charset="0"/>
              </a:rPr>
              <a:t>And by such means, with such care and skill, a picture is at length painted which leaves in the mind of him who contemplates it with a kindred art, a sense of the fullest satisfaction. The idea of the tale has been presented unblemished, because undisturbed; and this is an end unattainable by the novel. Undue brevity is just as exceptionable here as in the poem; but undue length is yet more to be avoided.</a:t>
            </a:r>
            <a:br>
              <a:rPr lang="en-US" sz="2400" dirty="0">
                <a:latin typeface="Helvetica Light" charset="0"/>
                <a:ea typeface="Helvetica Light" charset="0"/>
                <a:cs typeface="Helvetica Light" charset="0"/>
              </a:rPr>
            </a:br>
            <a:endParaRPr lang="en-US" sz="2400" dirty="0">
              <a:latin typeface="Helvetica Light" charset="0"/>
              <a:ea typeface="Helvetica Light" charset="0"/>
              <a:cs typeface="Helvetica Light" charset="0"/>
            </a:endParaRPr>
          </a:p>
          <a:p>
            <a:pPr marL="0" indent="0" algn="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 Poe, “Tale-Writing—Nathaniel Hawthorne” (1847)</a:t>
            </a:r>
            <a:endParaRPr lang="en-US" sz="2400" b="1" dirty="0">
              <a:latin typeface="Helvetica Light" charset="0"/>
              <a:ea typeface="Helvetica Light" charset="0"/>
              <a:cs typeface="Helvetica Light" charset="0"/>
            </a:endParaRP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112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331292"/>
            <a:ext cx="11323560" cy="6195416"/>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b="1" dirty="0">
                <a:latin typeface="Helvetica Light" charset="0"/>
                <a:ea typeface="Helvetica Light" charset="0"/>
                <a:cs typeface="Helvetica Light" charset="0"/>
              </a:rPr>
              <a:t>Some Prosaic Claims</a:t>
            </a:r>
          </a:p>
          <a:p>
            <a:pPr marL="0" indent="0" defTabSz="914353">
              <a:lnSpc>
                <a:spcPct val="100000"/>
              </a:lnSpc>
              <a:spcBef>
                <a:spcPts val="0"/>
              </a:spcBef>
              <a:spcAft>
                <a:spcPts val="1000"/>
              </a:spcAft>
              <a:buNone/>
              <a:defRPr/>
            </a:pPr>
            <a:endParaRPr lang="en-US" sz="2400" b="1" dirty="0">
              <a:latin typeface="Helvetica Light" charset="0"/>
              <a:ea typeface="Helvetica Light" charset="0"/>
              <a:cs typeface="Helvetica Light" charset="0"/>
            </a:endParaRP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Artists should always have a “unity of effect” in mind—that is, the “totality” of impressions or emotions they want the reader to experience.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Fiction should </a:t>
            </a:r>
            <a:r>
              <a:rPr lang="en-US" sz="2400" i="1" dirty="0">
                <a:latin typeface="Helvetica Light" charset="0"/>
                <a:ea typeface="Helvetica Light" charset="0"/>
                <a:cs typeface="Helvetica Light" charset="0"/>
              </a:rPr>
              <a:t>also</a:t>
            </a:r>
            <a:r>
              <a:rPr lang="en-US" sz="2400" dirty="0">
                <a:latin typeface="Helvetica Light" charset="0"/>
                <a:ea typeface="Helvetica Light" charset="0"/>
                <a:cs typeface="Helvetica Light" charset="0"/>
              </a:rPr>
              <a:t> be short: no longer than what can be read in “a single sitting.”</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Initial sentences matter a great deal.</a:t>
            </a:r>
          </a:p>
          <a:p>
            <a:pPr defTabSz="914353">
              <a:lnSpc>
                <a:spcPct val="100000"/>
              </a:lnSpc>
              <a:spcBef>
                <a:spcPts val="0"/>
              </a:spcBef>
              <a:spcAft>
                <a:spcPts val="1000"/>
              </a:spcAft>
              <a:defRPr/>
            </a:pPr>
            <a:r>
              <a:rPr lang="en-US" sz="2400" dirty="0">
                <a:solidFill>
                  <a:srgbClr val="FF0000"/>
                </a:solidFill>
                <a:latin typeface="Helvetica Light" charset="0"/>
                <a:ea typeface="Helvetica Light" charset="0"/>
                <a:cs typeface="Helvetica Light" charset="0"/>
              </a:rPr>
              <a:t>The death of a beautiful woman “is, unquestionably, the most poetical topic in the world.”</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“…terror is not of Germany, but of the soul.”</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algn="ct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Sources: “Preface” to </a:t>
            </a:r>
            <a:r>
              <a:rPr lang="en-US" sz="2400" i="1" dirty="0">
                <a:latin typeface="Helvetica Light" charset="0"/>
                <a:ea typeface="Helvetica Light" charset="0"/>
                <a:cs typeface="Helvetica Light" charset="0"/>
              </a:rPr>
              <a:t>Tales of the Grotesque and Arabesque </a:t>
            </a:r>
            <a:r>
              <a:rPr lang="en-US" sz="2400" dirty="0">
                <a:latin typeface="Helvetica Light" charset="0"/>
                <a:ea typeface="Helvetica Light" charset="0"/>
                <a:cs typeface="Helvetica Light" charset="0"/>
              </a:rPr>
              <a:t>(1840); “The Philosophy of Composition” (1846); “Tale-Writing—Nathaniel Hawthorne” (1847); “The Poetic Principle” (c. 1849)</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021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1351205"/>
            <a:ext cx="11323560" cy="5015728"/>
          </a:xfrm>
          <a:extLst>
            <a:ext uri="{909E8E84-426E-40dd-AFC4-6F175D3DCCD1}"/>
            <a:ext uri="{91240B29-F687-4f45-9708-019B960494DF}"/>
          </a:extLst>
        </p:spPr>
        <p:txBody>
          <a:bodyPr vert="horz" wrap="square" lIns="64292" tIns="32146" rIns="64292" bIns="32146" numCol="2" rtlCol="0" anchor="t" anchorCtr="0" compatLnSpc="1">
            <a:prstTxWarp prst="textNoShape">
              <a:avLst/>
            </a:prstTxWarp>
            <a:noAutofit/>
          </a:bodyPr>
          <a:lstStyle/>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Annabel Lee</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Irene in “The Sleeper”</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Lenore in “Lenore”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Lenore in “The Raven”</a:t>
            </a:r>
          </a:p>
          <a:p>
            <a:pPr defTabSz="914353">
              <a:lnSpc>
                <a:spcPct val="100000"/>
              </a:lnSpc>
              <a:spcBef>
                <a:spcPts val="0"/>
              </a:spcBef>
              <a:spcAft>
                <a:spcPts val="1000"/>
              </a:spcAft>
              <a:defRPr/>
            </a:pPr>
            <a:r>
              <a:rPr lang="en-US" sz="2400" dirty="0" err="1">
                <a:latin typeface="Helvetica Light" charset="0"/>
                <a:ea typeface="Helvetica Light" charset="0"/>
                <a:cs typeface="Helvetica Light" charset="0"/>
              </a:rPr>
              <a:t>Ulalume</a:t>
            </a:r>
            <a:r>
              <a:rPr lang="en-US" sz="2400" dirty="0">
                <a:latin typeface="Helvetica Light" charset="0"/>
                <a:ea typeface="Helvetica Light" charset="0"/>
                <a:cs typeface="Helvetica Light" charset="0"/>
              </a:rPr>
              <a:t>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Unnamed addressee of “To One in Paradise”</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Unnamed addressee of “Spirits of the Dead”</a:t>
            </a:r>
          </a:p>
          <a:p>
            <a:pPr defTabSz="914353">
              <a:lnSpc>
                <a:spcPct val="100000"/>
              </a:lnSpc>
              <a:spcBef>
                <a:spcPts val="0"/>
              </a:spcBef>
              <a:spcAft>
                <a:spcPts val="1000"/>
              </a:spcAft>
              <a:defRPr/>
            </a:pPr>
            <a:endParaRPr lang="en-US" sz="2400" dirty="0">
              <a:latin typeface="Helvetica Light" charset="0"/>
              <a:ea typeface="Helvetica Light" charset="0"/>
              <a:cs typeface="Helvetica Light" charset="0"/>
            </a:endParaRPr>
          </a:p>
          <a:p>
            <a:pPr defTabSz="914353">
              <a:lnSpc>
                <a:spcPct val="100000"/>
              </a:lnSpc>
              <a:spcBef>
                <a:spcPts val="0"/>
              </a:spcBef>
              <a:spcAft>
                <a:spcPts val="1000"/>
              </a:spcAft>
              <a:defRPr/>
            </a:pPr>
            <a:endParaRPr lang="en-US" sz="2400" dirty="0">
              <a:latin typeface="Helvetica Light" charset="0"/>
              <a:ea typeface="Helvetica Light" charset="0"/>
              <a:cs typeface="Helvetica Light" charset="0"/>
            </a:endParaRP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Berenice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Eleonora</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Lady Rowena in “Ligeia”</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Ligeia</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Morella</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Madeline Usher in “The Fall of the House of Usher”</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Unnamed fairy in "The Island of the Fay"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Unnamed subject of “The Oval Portrait” </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8747CAB-C0F3-D548-A4E4-F2762792CA5F}"/>
              </a:ext>
            </a:extLst>
          </p:cNvPr>
          <p:cNvSpPr txBox="1"/>
          <p:nvPr/>
        </p:nvSpPr>
        <p:spPr>
          <a:xfrm>
            <a:off x="1813417" y="398473"/>
            <a:ext cx="8565165" cy="461665"/>
          </a:xfrm>
          <a:prstGeom prst="rect">
            <a:avLst/>
          </a:prstGeom>
          <a:noFill/>
        </p:spPr>
        <p:txBody>
          <a:bodyPr wrap="none" rtlCol="0">
            <a:spAutoFit/>
          </a:bodyPr>
          <a:lstStyle/>
          <a:p>
            <a:r>
              <a:rPr lang="en-US" sz="2400" b="1" dirty="0">
                <a:latin typeface="Helvetica Light" charset="0"/>
                <a:ea typeface="Helvetica Light" charset="0"/>
                <a:cs typeface="Helvetica Light" charset="0"/>
              </a:rPr>
              <a:t>Just a few of the many dead or dying beautiful women in Poe</a:t>
            </a:r>
          </a:p>
        </p:txBody>
      </p:sp>
    </p:spTree>
    <p:extLst>
      <p:ext uri="{BB962C8B-B14F-4D97-AF65-F5344CB8AC3E}">
        <p14:creationId xmlns:p14="http://schemas.microsoft.com/office/powerpoint/2010/main" val="229905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331292"/>
            <a:ext cx="11323560" cy="6195416"/>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b="1" dirty="0">
                <a:latin typeface="Helvetica Light" charset="0"/>
                <a:ea typeface="Helvetica Light" charset="0"/>
                <a:cs typeface="Helvetica Light" charset="0"/>
              </a:rPr>
              <a:t>Some Prosaic Claims</a:t>
            </a:r>
          </a:p>
          <a:p>
            <a:pPr marL="0" indent="0" defTabSz="914353">
              <a:lnSpc>
                <a:spcPct val="100000"/>
              </a:lnSpc>
              <a:spcBef>
                <a:spcPts val="0"/>
              </a:spcBef>
              <a:spcAft>
                <a:spcPts val="1000"/>
              </a:spcAft>
              <a:buNone/>
              <a:defRPr/>
            </a:pPr>
            <a:endParaRPr lang="en-US" sz="2400" b="1" dirty="0">
              <a:latin typeface="Helvetica Light" charset="0"/>
              <a:ea typeface="Helvetica Light" charset="0"/>
              <a:cs typeface="Helvetica Light" charset="0"/>
            </a:endParaRP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Artists should always have a “unity of effect” in mind—that is, the “totality” of impressions or emotions they want the reader to experience.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Fiction should </a:t>
            </a:r>
            <a:r>
              <a:rPr lang="en-US" sz="2400" i="1" dirty="0">
                <a:latin typeface="Helvetica Light" charset="0"/>
                <a:ea typeface="Helvetica Light" charset="0"/>
                <a:cs typeface="Helvetica Light" charset="0"/>
              </a:rPr>
              <a:t>also</a:t>
            </a:r>
            <a:r>
              <a:rPr lang="en-US" sz="2400" dirty="0">
                <a:latin typeface="Helvetica Light" charset="0"/>
                <a:ea typeface="Helvetica Light" charset="0"/>
                <a:cs typeface="Helvetica Light" charset="0"/>
              </a:rPr>
              <a:t> be short: no longer than what can be read in “a single sitting.”</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Initial sentences matter a great deal.</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The death of a beautiful woman “is, unquestionably, the most poetical topic in the world.”</a:t>
            </a:r>
          </a:p>
          <a:p>
            <a:pPr defTabSz="914353">
              <a:lnSpc>
                <a:spcPct val="100000"/>
              </a:lnSpc>
              <a:spcBef>
                <a:spcPts val="0"/>
              </a:spcBef>
              <a:spcAft>
                <a:spcPts val="1000"/>
              </a:spcAft>
              <a:defRPr/>
            </a:pPr>
            <a:r>
              <a:rPr lang="en-US" sz="2400" dirty="0">
                <a:solidFill>
                  <a:srgbClr val="FF0000"/>
                </a:solidFill>
                <a:latin typeface="Helvetica Light" charset="0"/>
                <a:ea typeface="Helvetica Light" charset="0"/>
                <a:cs typeface="Helvetica Light" charset="0"/>
              </a:rPr>
              <a:t>“…terror is not of Germany, but of the soul.”</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algn="ct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Sources: “Preface” to </a:t>
            </a:r>
            <a:r>
              <a:rPr lang="en-US" sz="2400" i="1" dirty="0">
                <a:latin typeface="Helvetica Light" charset="0"/>
                <a:ea typeface="Helvetica Light" charset="0"/>
                <a:cs typeface="Helvetica Light" charset="0"/>
              </a:rPr>
              <a:t>Tales of the Grotesque and Arabesque </a:t>
            </a:r>
            <a:r>
              <a:rPr lang="en-US" sz="2400" dirty="0">
                <a:latin typeface="Helvetica Light" charset="0"/>
                <a:ea typeface="Helvetica Light" charset="0"/>
                <a:cs typeface="Helvetica Light" charset="0"/>
              </a:rPr>
              <a:t>(1840); “The Philosophy of Composition” (1846); “Tale-Writing—Nathaniel Hawthorne” (1847); “The Poetic Principle” (c. 1849)</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53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1464095"/>
            <a:ext cx="11323560" cy="3929810"/>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I speak of these things here, because I am led to think it is this prevalence of the “Arabesque” in my serious tales, which has induced one or two critics to tax me, in all friendliness, with what they have been pleased to term “Germanism” and gloom….My friends would be quite as wise in taxing an astronomer with too much astronomy, or an ethical author with treating too largely of morals….If in many of my productions terror has been the thesis,</a:t>
            </a:r>
            <a:r>
              <a:rPr lang="en-US" sz="2400" dirty="0">
                <a:solidFill>
                  <a:srgbClr val="FF0000"/>
                </a:solidFill>
                <a:latin typeface="Helvetica Light" charset="0"/>
                <a:ea typeface="Helvetica Light" charset="0"/>
                <a:cs typeface="Helvetica Light" charset="0"/>
              </a:rPr>
              <a:t> I maintain that terror is not of Germany, but of the soul, — that I have deduced this terror only from its legitimate sources, and urged it only to its legitimate results. </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algn="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 Poe, “Preface” to </a:t>
            </a:r>
            <a:r>
              <a:rPr lang="en-US" sz="2400" i="1" dirty="0">
                <a:latin typeface="Helvetica Light" charset="0"/>
                <a:ea typeface="Helvetica Light" charset="0"/>
                <a:cs typeface="Helvetica Light" charset="0"/>
              </a:rPr>
              <a:t>Tales of the Grotesque and Arabesque </a:t>
            </a:r>
            <a:r>
              <a:rPr lang="en-US" sz="2400" dirty="0">
                <a:latin typeface="Helvetica Light" charset="0"/>
                <a:ea typeface="Helvetica Light" charset="0"/>
                <a:cs typeface="Helvetica Light" charset="0"/>
              </a:rPr>
              <a:t>(1840)</a:t>
            </a:r>
            <a:endParaRPr lang="en-US" sz="2400" b="1" dirty="0">
              <a:latin typeface="Helvetica Light" charset="0"/>
              <a:ea typeface="Helvetica Light" charset="0"/>
              <a:cs typeface="Helvetica Light" charset="0"/>
            </a:endParaRP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71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331292"/>
            <a:ext cx="11323560" cy="6195416"/>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b="1" dirty="0">
                <a:latin typeface="Helvetica Light" charset="0"/>
                <a:ea typeface="Helvetica Light" charset="0"/>
                <a:cs typeface="Helvetica Light" charset="0"/>
              </a:rPr>
              <a:t>Some Prosaic Claims</a:t>
            </a:r>
          </a:p>
          <a:p>
            <a:pPr marL="0" indent="0" defTabSz="914353">
              <a:lnSpc>
                <a:spcPct val="100000"/>
              </a:lnSpc>
              <a:spcBef>
                <a:spcPts val="0"/>
              </a:spcBef>
              <a:spcAft>
                <a:spcPts val="1000"/>
              </a:spcAft>
              <a:buNone/>
              <a:defRPr/>
            </a:pPr>
            <a:endParaRPr lang="en-US" sz="2400" b="1" dirty="0">
              <a:latin typeface="Helvetica Light" charset="0"/>
              <a:ea typeface="Helvetica Light" charset="0"/>
              <a:cs typeface="Helvetica Light" charset="0"/>
            </a:endParaRP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Artists should always have a “unity of effect” in mind—that is, the “totality” of impressions or emotions they want the reader to experience. </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Fiction should </a:t>
            </a:r>
            <a:r>
              <a:rPr lang="en-US" sz="2400" i="1" dirty="0">
                <a:latin typeface="Helvetica Light" charset="0"/>
                <a:ea typeface="Helvetica Light" charset="0"/>
                <a:cs typeface="Helvetica Light" charset="0"/>
              </a:rPr>
              <a:t>also</a:t>
            </a:r>
            <a:r>
              <a:rPr lang="en-US" sz="2400" dirty="0">
                <a:latin typeface="Helvetica Light" charset="0"/>
                <a:ea typeface="Helvetica Light" charset="0"/>
                <a:cs typeface="Helvetica Light" charset="0"/>
              </a:rPr>
              <a:t> be short: no longer than what can be read in “a single sitting.”</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Initial sentences matter a great deal.</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The death of a beautiful woman “is, unquestionably, the most poetical topic in the world.”</a:t>
            </a:r>
          </a:p>
          <a:p>
            <a:pPr defTabSz="914353">
              <a:lnSpc>
                <a:spcPct val="100000"/>
              </a:lnSpc>
              <a:spcBef>
                <a:spcPts val="0"/>
              </a:spcBef>
              <a:spcAft>
                <a:spcPts val="1000"/>
              </a:spcAft>
              <a:defRPr/>
            </a:pPr>
            <a:r>
              <a:rPr lang="en-US" sz="2400" dirty="0">
                <a:latin typeface="Helvetica Light" charset="0"/>
                <a:ea typeface="Helvetica Light" charset="0"/>
                <a:cs typeface="Helvetica Light" charset="0"/>
              </a:rPr>
              <a:t>“…terror is not of Germany, but of the soul.”</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algn="ct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Sources: “Preface” to </a:t>
            </a:r>
            <a:r>
              <a:rPr lang="en-US" sz="2400" i="1" dirty="0">
                <a:latin typeface="Helvetica Light" charset="0"/>
                <a:ea typeface="Helvetica Light" charset="0"/>
                <a:cs typeface="Helvetica Light" charset="0"/>
              </a:rPr>
              <a:t>Tales of the Grotesque and Arabesque </a:t>
            </a:r>
            <a:r>
              <a:rPr lang="en-US" sz="2400" dirty="0">
                <a:latin typeface="Helvetica Light" charset="0"/>
                <a:ea typeface="Helvetica Light" charset="0"/>
                <a:cs typeface="Helvetica Light" charset="0"/>
              </a:rPr>
              <a:t>(1840); “The Philosophy of Composition” (1846); “Tale-Writing—Nathaniel Hawthorne” (1847); “The Poetic Principle” (c. 1849)</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99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879"/>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6811" y="1997839"/>
            <a:ext cx="8589455" cy="2862322"/>
          </a:xfrm>
          <a:prstGeom prst="rect">
            <a:avLst/>
          </a:prstGeom>
          <a:noFill/>
        </p:spPr>
        <p:txBody>
          <a:bodyPr wrap="square" rtlCol="0">
            <a:spAutoFit/>
          </a:bodyPr>
          <a:lstStyle/>
          <a:p>
            <a:r>
              <a:rPr lang="en-US" sz="3600" dirty="0">
                <a:solidFill>
                  <a:schemeClr val="bg2"/>
                </a:solidFill>
                <a:latin typeface="Helvetica Light" charset="0"/>
                <a:ea typeface="Helvetica Light" charset="0"/>
                <a:cs typeface="Helvetica Light" charset="0"/>
              </a:rPr>
              <a:t>The Problem of Poe Revisited</a:t>
            </a:r>
          </a:p>
          <a:p>
            <a:endParaRPr lang="en-US" sz="3600" dirty="0">
              <a:solidFill>
                <a:schemeClr val="bg2"/>
              </a:solidFill>
              <a:latin typeface="Helvetica Light" charset="0"/>
              <a:ea typeface="Helvetica Light" charset="0"/>
              <a:cs typeface="Helvetica Light" charset="0"/>
            </a:endParaRPr>
          </a:p>
          <a:p>
            <a:r>
              <a:rPr lang="en-US" sz="3600" dirty="0">
                <a:solidFill>
                  <a:schemeClr val="bg2"/>
                </a:solidFill>
                <a:latin typeface="Helvetica Light" charset="0"/>
                <a:ea typeface="Helvetica Light" charset="0"/>
                <a:cs typeface="Helvetica Light" charset="0"/>
              </a:rPr>
              <a:t>Some Prosaic Claims</a:t>
            </a:r>
          </a:p>
          <a:p>
            <a:endParaRPr lang="en-US" sz="3600" dirty="0">
              <a:latin typeface="Helvetica Light" charset="0"/>
              <a:ea typeface="Helvetica Light" charset="0"/>
              <a:cs typeface="Helvetica Light" charset="0"/>
            </a:endParaRPr>
          </a:p>
          <a:p>
            <a:r>
              <a:rPr lang="en-US" sz="3600" dirty="0">
                <a:latin typeface="Helvetica Light" charset="0"/>
                <a:ea typeface="Helvetica Light" charset="0"/>
                <a:cs typeface="Helvetica Light" charset="0"/>
              </a:rPr>
              <a:t>Contexts for Reading Poe’s Short Stories</a:t>
            </a:r>
          </a:p>
        </p:txBody>
      </p:sp>
    </p:spTree>
    <p:extLst>
      <p:ext uri="{BB962C8B-B14F-4D97-AF65-F5344CB8AC3E}">
        <p14:creationId xmlns:p14="http://schemas.microsoft.com/office/powerpoint/2010/main" val="37374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083" y="982176"/>
            <a:ext cx="6116209"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Contexts for Reading Poe’s Short Stories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American literary nationalism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Enlightenment discourses of rationality and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Gothicism/“Dark Romanticism”</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Women’s rights and representation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Magazine publication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941179" y="0"/>
            <a:ext cx="4757738" cy="6858000"/>
          </a:xfrm>
          <a:prstGeom prst="rect">
            <a:avLst/>
          </a:prstGeom>
        </p:spPr>
      </p:pic>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3012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083" y="982176"/>
            <a:ext cx="6116209"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Contexts for Reading Poe’s Short Stories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American literary nationalism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Enlightenment discourses of rationality and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Gothicism/“Dark Romanticism”</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Women’s rights and representation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Magazine publication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941179" y="0"/>
            <a:ext cx="4757738" cy="6858000"/>
          </a:xfrm>
          <a:prstGeom prst="rect">
            <a:avLst/>
          </a:prstGeom>
        </p:spPr>
      </p:pic>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427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lnSpc>
                <a:spcPct val="1000"/>
              </a:lnSpc>
              <a:spcAft>
                <a:spcPts val="844"/>
              </a:spcAft>
              <a:defRPr/>
            </a:pPr>
            <a:r>
              <a:rPr lang="en-US" altLang="en-US" sz="100">
                <a:latin typeface="Book Antiqua" charset="0"/>
              </a:rPr>
              <a:t>"questions about the </a:t>
            </a:r>
            <a:r>
              <a:rPr lang="en-US" altLang="en-US" sz="100" u="sng">
                <a:latin typeface="Book Antiqua" charset="0"/>
              </a:rPr>
              <a:t>way</a:t>
            </a:r>
            <a:r>
              <a:rPr lang="en-US" altLang="en-US" sz="100">
                <a:latin typeface="Book Antiqua" charset="0"/>
              </a:rPr>
              <a:t> something means, rather than </a:t>
            </a:r>
            <a:r>
              <a:rPr lang="en-US" altLang="en-US" sz="100" u="sng">
                <a:latin typeface="Book Antiqua" charset="0"/>
              </a:rPr>
              <a:t>what</a:t>
            </a:r>
            <a:r>
              <a:rPr lang="en-US" altLang="en-US" sz="100">
                <a:latin typeface="Book Antiqua" charset="0"/>
              </a:rPr>
              <a:t> it means, or even </a:t>
            </a:r>
            <a:r>
              <a:rPr lang="en-US" altLang="en-US" sz="100" u="sng">
                <a:latin typeface="Book Antiqua" charset="0"/>
              </a:rPr>
              <a:t>why</a:t>
            </a:r>
            <a:r>
              <a:rPr lang="en-US" altLang="en-US" sz="100">
                <a:latin typeface="Book Antiqua"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885747" y="714551"/>
            <a:ext cx="5391754" cy="5428891"/>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30000"/>
              </a:lnSpc>
              <a:spcBef>
                <a:spcPts val="1000"/>
              </a:spcBef>
              <a:buNone/>
              <a:defRPr/>
            </a:pPr>
            <a:r>
              <a:rPr lang="en-US" sz="2531" b="1" dirty="0">
                <a:latin typeface="Helvetica Light" charset="0"/>
                <a:ea typeface="Helvetica Light" charset="0"/>
                <a:cs typeface="Helvetica Light" charset="0"/>
              </a:rPr>
              <a:t>Poe as a “Renaissance Man”</a:t>
            </a:r>
          </a:p>
          <a:p>
            <a:pPr marL="0" indent="0" defTabSz="914353">
              <a:lnSpc>
                <a:spcPct val="130000"/>
              </a:lnSpc>
              <a:spcBef>
                <a:spcPts val="1000"/>
              </a:spcBef>
              <a:buNone/>
              <a:defRPr/>
            </a:pPr>
            <a:endParaRPr lang="en-US" sz="2531" dirty="0">
              <a:latin typeface="Helvetica Light" charset="0"/>
              <a:ea typeface="Helvetica Light" charset="0"/>
              <a:cs typeface="Helvetica Light" charset="0"/>
            </a:endParaRPr>
          </a:p>
          <a:p>
            <a:pPr defTabSz="914353">
              <a:lnSpc>
                <a:spcPct val="130000"/>
              </a:lnSpc>
              <a:spcBef>
                <a:spcPts val="1000"/>
              </a:spcBef>
              <a:buFont typeface="Wingdings" charset="2"/>
              <a:buChar char="ü"/>
              <a:defRPr/>
            </a:pPr>
            <a:r>
              <a:rPr lang="en-US" sz="2400" dirty="0">
                <a:solidFill>
                  <a:srgbClr val="FF0000"/>
                </a:solidFill>
                <a:latin typeface="Helvetica Light" charset="0"/>
                <a:ea typeface="Helvetica Light" charset="0"/>
                <a:cs typeface="Helvetica Light" charset="0"/>
              </a:rPr>
              <a:t>    Tales of terror (horror, sensation)</a:t>
            </a:r>
          </a:p>
          <a:p>
            <a:pPr defTabSz="914353">
              <a:lnSpc>
                <a:spcPct val="130000"/>
              </a:lnSpc>
              <a:spcBef>
                <a:spcPts val="1000"/>
              </a:spcBef>
              <a:buFont typeface="Wingdings" charset="2"/>
              <a:buChar char="ü"/>
              <a:defRPr/>
            </a:pPr>
            <a:r>
              <a:rPr lang="en-US" sz="2400" dirty="0">
                <a:solidFill>
                  <a:srgbClr val="FF0000"/>
                </a:solidFill>
                <a:latin typeface="Helvetica Light" charset="0"/>
                <a:ea typeface="Helvetica Light" charset="0"/>
                <a:cs typeface="Helvetica Light" charset="0"/>
              </a:rPr>
              <a:t>    Detective fiction (ratiocination) </a:t>
            </a:r>
          </a:p>
          <a:p>
            <a:pPr defTabSz="914353">
              <a:lnSpc>
                <a:spcPct val="130000"/>
              </a:lnSpc>
              <a:spcBef>
                <a:spcPts val="1000"/>
              </a:spcBef>
              <a:buFont typeface="Wingdings" charset="2"/>
              <a:buChar char="ü"/>
              <a:defRPr/>
            </a:pPr>
            <a:r>
              <a:rPr lang="en-US" sz="2400" dirty="0">
                <a:latin typeface="Helvetica Light" charset="0"/>
                <a:ea typeface="Helvetica Light" charset="0"/>
                <a:cs typeface="Helvetica Light" charset="0"/>
              </a:rPr>
              <a:t>    Poetry</a:t>
            </a:r>
          </a:p>
          <a:p>
            <a:pPr defTabSz="914353">
              <a:lnSpc>
                <a:spcPct val="130000"/>
              </a:lnSpc>
              <a:spcBef>
                <a:spcPts val="1000"/>
              </a:spcBef>
              <a:buFont typeface="Wingdings" charset="2"/>
              <a:buChar char="ü"/>
              <a:defRPr/>
            </a:pPr>
            <a:r>
              <a:rPr lang="en-US" sz="2400" dirty="0">
                <a:solidFill>
                  <a:srgbClr val="FF0000"/>
                </a:solidFill>
                <a:latin typeface="Helvetica Light" charset="0"/>
                <a:ea typeface="Helvetica Light" charset="0"/>
                <a:cs typeface="Helvetica Light" charset="0"/>
              </a:rPr>
              <a:t>    Science fiction</a:t>
            </a:r>
          </a:p>
          <a:p>
            <a:pPr defTabSz="914353">
              <a:lnSpc>
                <a:spcPct val="130000"/>
              </a:lnSpc>
              <a:buFont typeface="Wingdings" charset="2"/>
              <a:buChar char="ü"/>
              <a:defRPr/>
            </a:pPr>
            <a:r>
              <a:rPr lang="en-US" sz="2400" dirty="0">
                <a:solidFill>
                  <a:srgbClr val="FF0000"/>
                </a:solidFill>
                <a:latin typeface="Helvetica Light" charset="0"/>
                <a:ea typeface="Helvetica Light" charset="0"/>
                <a:cs typeface="Helvetica Light" charset="0"/>
              </a:rPr>
              <a:t>    Hoaxes </a:t>
            </a:r>
          </a:p>
          <a:p>
            <a:pPr defTabSz="914353">
              <a:lnSpc>
                <a:spcPct val="130000"/>
              </a:lnSpc>
              <a:buFont typeface="Wingdings" charset="2"/>
              <a:buChar char="ü"/>
              <a:defRPr/>
            </a:pPr>
            <a:r>
              <a:rPr lang="en-US" sz="2400" dirty="0">
                <a:latin typeface="Helvetica Light" charset="0"/>
                <a:ea typeface="Helvetica Light" charset="0"/>
                <a:cs typeface="Helvetica Light" charset="0"/>
              </a:rPr>
              <a:t>    Criticism </a:t>
            </a:r>
          </a:p>
          <a:p>
            <a:pPr defTabSz="914353">
              <a:lnSpc>
                <a:spcPct val="130000"/>
              </a:lnSpc>
              <a:spcBef>
                <a:spcPts val="1000"/>
              </a:spcBef>
              <a:buFont typeface="Wingdings" charset="2"/>
              <a:buChar char="ü"/>
              <a:defRPr/>
            </a:pPr>
            <a:endParaRPr lang="en-US" sz="2400" dirty="0">
              <a:latin typeface="Helvetica Light" charset="0"/>
              <a:ea typeface="Helvetica Light" charset="0"/>
              <a:cs typeface="Helvetica Light" charset="0"/>
            </a:endParaRPr>
          </a:p>
        </p:txBody>
      </p:sp>
      <p:pic>
        <p:nvPicPr>
          <p:cNvPr id="11268" name="Picture 2" descr="eapoe.jpg"/>
          <p:cNvPicPr>
            <a:picLocks noChangeAspect="1"/>
          </p:cNvPicPr>
          <p:nvPr/>
        </p:nvPicPr>
        <p:blipFill>
          <a:blip r:embed="rId3">
            <a:extLst>
              <a:ext uri="{28A0092B-C50C-407E-A947-70E740481C1C}">
                <a14:useLocalDpi xmlns:a14="http://schemas.microsoft.com/office/drawing/2010/main" val="0"/>
              </a:ext>
            </a:extLst>
          </a:blip>
          <a:srcRect t="3314" b="3775"/>
          <a:stretch>
            <a:fillRect/>
          </a:stretch>
        </p:blipFill>
        <p:spPr bwMode="auto">
          <a:xfrm>
            <a:off x="7292924" y="394120"/>
            <a:ext cx="4013329" cy="60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995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6365" y="2571750"/>
            <a:ext cx="923107"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l" defTabSz="914400" rtl="0" eaLnBrk="1" fontAlgn="auto" latinLnBrk="0" hangingPunct="1">
              <a:lnSpc>
                <a:spcPct val="1000"/>
              </a:lnSpc>
              <a:spcBef>
                <a:spcPts val="0"/>
              </a:spcBef>
              <a:spcAft>
                <a:spcPts val="844"/>
              </a:spcAft>
              <a:buClrTx/>
              <a:buSzTx/>
              <a:buFontTx/>
              <a:buNone/>
              <a:tabLst/>
              <a:defRPr/>
            </a:pPr>
            <a:r>
              <a:rPr kumimoji="0" lang="en-US" altLang="x-none" sz="100"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x-none" sz="100"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way</a:t>
            </a:r>
            <a:r>
              <a:rPr kumimoji="0" lang="en-US" altLang="x-none" sz="100"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x-none" sz="100"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what</a:t>
            </a:r>
            <a:r>
              <a:rPr kumimoji="0" lang="en-US" altLang="x-none" sz="100"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x-none" sz="100"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why</a:t>
            </a:r>
            <a:r>
              <a:rPr kumimoji="0" lang="en-US" altLang="x-none" sz="100"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20482" name="Content Placeholder 4"/>
          <p:cNvSpPr>
            <a:spLocks noGrp="1"/>
          </p:cNvSpPr>
          <p:nvPr>
            <p:ph sz="half" idx="2"/>
          </p:nvPr>
        </p:nvSpPr>
        <p:spPr bwMode="auto">
          <a:xfrm>
            <a:off x="282053" y="690598"/>
            <a:ext cx="11627893" cy="54768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Autofit/>
          </a:bodyPr>
          <a:lstStyle/>
          <a:p>
            <a:pPr marL="0" indent="0">
              <a:buNone/>
            </a:pPr>
            <a:r>
              <a:rPr lang="en-US" altLang="x-none" sz="2400" b="1" dirty="0">
                <a:latin typeface="Helvetica Light" charset="0"/>
                <a:ea typeface="Helvetica Light" charset="0"/>
                <a:cs typeface="Helvetica Light" charset="0"/>
              </a:rPr>
              <a:t>Producing a “Self-Reliant” American Literature</a:t>
            </a:r>
          </a:p>
          <a:p>
            <a:pPr marL="0" indent="0" algn="ctr">
              <a:buNone/>
            </a:pPr>
            <a:endParaRPr lang="en-US" altLang="x-none" sz="2400" b="1" dirty="0">
              <a:latin typeface="Helvetica Light" charset="0"/>
              <a:ea typeface="Helvetica Light" charset="0"/>
              <a:cs typeface="Helvetica Light" charset="0"/>
            </a:endParaRPr>
          </a:p>
          <a:p>
            <a:pPr>
              <a:buClr>
                <a:schemeClr val="tx1"/>
              </a:buClr>
            </a:pPr>
            <a:r>
              <a:rPr lang="en-US" altLang="x-none" sz="2400" dirty="0">
                <a:solidFill>
                  <a:srgbClr val="FF0000"/>
                </a:solidFill>
                <a:latin typeface="Helvetica Light" charset="0"/>
                <a:ea typeface="Helvetica Light" charset="0"/>
                <a:cs typeface="Helvetica Light" charset="0"/>
              </a:rPr>
              <a:t>Our day of dependence, our long apprenticeship to the learning of other lands, draws to a close. </a:t>
            </a:r>
            <a:r>
              <a:rPr lang="en-US" altLang="x-none" sz="2400" dirty="0">
                <a:latin typeface="Helvetica Light" charset="0"/>
                <a:ea typeface="Helvetica Light" charset="0"/>
                <a:cs typeface="Helvetica Light" charset="0"/>
              </a:rPr>
              <a:t>The millions, that around us are rushing into life, cannot always be fed on the </a:t>
            </a:r>
            <a:r>
              <a:rPr lang="en-US" altLang="x-none" sz="2400" dirty="0">
                <a:solidFill>
                  <a:srgbClr val="FF0000"/>
                </a:solidFill>
                <a:latin typeface="Helvetica Light" charset="0"/>
                <a:ea typeface="Helvetica Light" charset="0"/>
                <a:cs typeface="Helvetica Light" charset="0"/>
              </a:rPr>
              <a:t>sere remains of foreign harvests</a:t>
            </a:r>
            <a:r>
              <a:rPr lang="en-US" altLang="x-none" sz="2400" dirty="0">
                <a:latin typeface="Helvetica Light" charset="0"/>
                <a:ea typeface="Helvetica Light" charset="0"/>
                <a:cs typeface="Helvetica Light" charset="0"/>
              </a:rPr>
              <a:t>. Events, actions arise, that must be sung, that will sing themselves. </a:t>
            </a:r>
          </a:p>
          <a:p>
            <a:pPr>
              <a:buClr>
                <a:schemeClr val="tx1"/>
              </a:buClr>
            </a:pPr>
            <a:endParaRPr lang="en-US" altLang="x-none" sz="2400" dirty="0">
              <a:latin typeface="Helvetica Light" charset="0"/>
              <a:ea typeface="Helvetica Light" charset="0"/>
              <a:cs typeface="Helvetica Light" charset="0"/>
            </a:endParaRPr>
          </a:p>
          <a:p>
            <a:r>
              <a:rPr lang="en-US" altLang="x-none" sz="2400" dirty="0">
                <a:latin typeface="Helvetica Light" charset="0"/>
                <a:ea typeface="Helvetica Light" charset="0"/>
                <a:cs typeface="Helvetica Light" charset="0"/>
              </a:rPr>
              <a:t>Genius is always sufficiently the enemy of genius by over influence. The literature of every nation bear me witness. </a:t>
            </a:r>
            <a:r>
              <a:rPr lang="en-US" altLang="x-none" sz="2400" dirty="0">
                <a:solidFill>
                  <a:srgbClr val="FF0000"/>
                </a:solidFill>
                <a:latin typeface="Helvetica Light" charset="0"/>
                <a:ea typeface="Helvetica Light" charset="0"/>
                <a:cs typeface="Helvetica Light" charset="0"/>
              </a:rPr>
              <a:t>The English dramatic poets have </a:t>
            </a:r>
            <a:r>
              <a:rPr lang="en-US" altLang="x-none" sz="2400" dirty="0" err="1">
                <a:solidFill>
                  <a:srgbClr val="FF0000"/>
                </a:solidFill>
                <a:latin typeface="Helvetica Light" charset="0"/>
                <a:ea typeface="Helvetica Light" charset="0"/>
                <a:cs typeface="Helvetica Light" charset="0"/>
              </a:rPr>
              <a:t>Shakspearized</a:t>
            </a:r>
            <a:r>
              <a:rPr lang="en-US" altLang="x-none" sz="2400" dirty="0">
                <a:solidFill>
                  <a:srgbClr val="FF0000"/>
                </a:solidFill>
                <a:latin typeface="Helvetica Light" charset="0"/>
                <a:ea typeface="Helvetica Light" charset="0"/>
                <a:cs typeface="Helvetica Light" charset="0"/>
              </a:rPr>
              <a:t> now for two hundred years</a:t>
            </a:r>
            <a:r>
              <a:rPr lang="en-US" altLang="x-none" sz="2400" dirty="0">
                <a:latin typeface="Helvetica Light" charset="0"/>
                <a:ea typeface="Helvetica Light" charset="0"/>
                <a:cs typeface="Helvetica Light" charset="0"/>
              </a:rPr>
              <a:t>. </a:t>
            </a:r>
          </a:p>
          <a:p>
            <a:endParaRPr lang="en-US" altLang="x-none" sz="2400" dirty="0">
              <a:latin typeface="Helvetica Light" charset="0"/>
              <a:ea typeface="Helvetica Light" charset="0"/>
              <a:cs typeface="Helvetica Light" charset="0"/>
            </a:endParaRPr>
          </a:p>
          <a:p>
            <a:pPr>
              <a:buClr>
                <a:schemeClr val="tx1"/>
              </a:buClr>
            </a:pPr>
            <a:r>
              <a:rPr lang="en-US" altLang="x-none" sz="2400" dirty="0">
                <a:solidFill>
                  <a:srgbClr val="FF0000"/>
                </a:solidFill>
                <a:latin typeface="Helvetica Light" charset="0"/>
                <a:ea typeface="Helvetica Light" charset="0"/>
                <a:cs typeface="Helvetica Light" charset="0"/>
              </a:rPr>
              <a:t>We have listened too long to the courtly muses of Europe. </a:t>
            </a:r>
            <a:r>
              <a:rPr lang="en-US" altLang="x-none" sz="2400" dirty="0">
                <a:latin typeface="Helvetica Light" charset="0"/>
                <a:ea typeface="Helvetica Light" charset="0"/>
                <a:cs typeface="Helvetica Light" charset="0"/>
              </a:rPr>
              <a:t> </a:t>
            </a:r>
          </a:p>
          <a:p>
            <a:pPr marL="0" indent="0" algn="r">
              <a:lnSpc>
                <a:spcPct val="130000"/>
              </a:lnSpc>
              <a:spcAft>
                <a:spcPts val="422"/>
              </a:spcAft>
              <a:buNone/>
            </a:pPr>
            <a:r>
              <a:rPr lang="en-US" altLang="x-none" sz="2400" dirty="0">
                <a:latin typeface="Helvetica Light" charset="0"/>
                <a:ea typeface="Helvetica Light" charset="0"/>
                <a:cs typeface="Helvetica Light" charset="0"/>
              </a:rPr>
              <a:t> ~ Ralph Waldo Emerson, “The American Scholar” (1837)</a:t>
            </a:r>
            <a:endParaRPr lang="en-US" altLang="x-none" sz="2400" dirty="0">
              <a:latin typeface="Garamond" charset="0"/>
            </a:endParaRP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3996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6365" y="2571750"/>
            <a:ext cx="923107"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l"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23554" name="Content Placeholder 4"/>
          <p:cNvSpPr>
            <a:spLocks noGrp="1"/>
          </p:cNvSpPr>
          <p:nvPr>
            <p:ph sz="half" idx="2"/>
          </p:nvPr>
        </p:nvSpPr>
        <p:spPr bwMode="auto">
          <a:xfrm>
            <a:off x="997765" y="1113626"/>
            <a:ext cx="5608563" cy="46307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Autofit/>
          </a:bodyPr>
          <a:lstStyle/>
          <a:p>
            <a:pPr marL="0" indent="0">
              <a:spcAft>
                <a:spcPts val="422"/>
              </a:spcAft>
              <a:buNone/>
            </a:pPr>
            <a:r>
              <a:rPr lang="en-US" altLang="en-US" sz="2400" dirty="0">
                <a:latin typeface="Helvetica Light" charset="0"/>
                <a:ea typeface="Helvetica Light" charset="0"/>
                <a:cs typeface="Helvetica Light" charset="0"/>
              </a:rPr>
              <a:t>In a word, so far from being ashamed of the many disgraceful literary failures to which our own inordinate vanities and misapplied patriotism have lately given birth, and so far from deeply lamenting that these daily puerilities are of home manufacture, we adhere pertinaciously to our original blindly conceived idea, and thus</a:t>
            </a:r>
            <a:r>
              <a:rPr lang="en-US" altLang="en-US" sz="2400" dirty="0">
                <a:solidFill>
                  <a:srgbClr val="FF0000"/>
                </a:solidFill>
                <a:latin typeface="Helvetica Light" charset="0"/>
                <a:ea typeface="Helvetica Light" charset="0"/>
                <a:cs typeface="Helvetica Light" charset="0"/>
              </a:rPr>
              <a:t> often find ourselves involved in the gross paradox of liking a stupid book the better, because, sure enough, its stupidity is American.</a:t>
            </a:r>
          </a:p>
          <a:p>
            <a:pPr marL="0" indent="0" algn="r">
              <a:lnSpc>
                <a:spcPct val="130000"/>
              </a:lnSpc>
              <a:spcAft>
                <a:spcPts val="422"/>
              </a:spcAft>
              <a:buNone/>
            </a:pPr>
            <a:r>
              <a:rPr lang="en-US" altLang="en-US" sz="2400" dirty="0">
                <a:latin typeface="Helvetica Light" charset="0"/>
                <a:ea typeface="Helvetica Light" charset="0"/>
                <a:cs typeface="Helvetica Light" charset="0"/>
              </a:rPr>
              <a:t>	~ Edgar Allan Poe, c. </a:t>
            </a:r>
            <a:r>
              <a:rPr lang="en-US" altLang="ja-JP" sz="2400" dirty="0">
                <a:latin typeface="Helvetica Light" charset="0"/>
                <a:ea typeface="Helvetica Light" charset="0"/>
                <a:cs typeface="Helvetica Light" charset="0"/>
              </a:rPr>
              <a:t>1836</a:t>
            </a:r>
            <a:endParaRPr lang="en-US" altLang="en-US" sz="2400" dirty="0">
              <a:latin typeface="Helvetica Light" charset="0"/>
              <a:ea typeface="Helvetica Light" charset="0"/>
              <a:cs typeface="Helvetica Light" charset="0"/>
            </a:endParaRP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569" y="740663"/>
            <a:ext cx="4029666" cy="5376672"/>
          </a:xfrm>
          <a:prstGeom prst="rect">
            <a:avLst/>
          </a:prstGeom>
        </p:spPr>
      </p:pic>
    </p:spTree>
    <p:extLst>
      <p:ext uri="{BB962C8B-B14F-4D97-AF65-F5344CB8AC3E}">
        <p14:creationId xmlns:p14="http://schemas.microsoft.com/office/powerpoint/2010/main" val="23445031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083" y="982176"/>
            <a:ext cx="6116209"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Contexts for Reading Poe’s Short Stories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American literary nationalism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Enlightenment discourses of rationality and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Gothicism/“Dark Romanticism”</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Women’s rights and representation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Magazine publication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941179" y="0"/>
            <a:ext cx="4757738" cy="6858000"/>
          </a:xfrm>
          <a:prstGeom prst="rect">
            <a:avLst/>
          </a:prstGeom>
        </p:spPr>
      </p:pic>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2675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6365" y="2571750"/>
            <a:ext cx="923107"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l" defTabSz="914400" rtl="0" eaLnBrk="1" fontAlgn="auto" latinLnBrk="0" hangingPunct="1">
              <a:lnSpc>
                <a:spcPct val="60000"/>
              </a:lnSpc>
              <a:spcBef>
                <a:spcPts val="0"/>
              </a:spcBef>
              <a:spcAft>
                <a:spcPts val="844"/>
              </a:spcAft>
              <a:buClrTx/>
              <a:buSzTx/>
              <a:buFontTx/>
              <a:buNone/>
              <a:tabLst/>
              <a:defRPr/>
            </a:pPr>
            <a:r>
              <a:rPr kumimoji="0" lang="en-US" altLang="en-US" sz="211"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211"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way</a:t>
            </a:r>
            <a:r>
              <a:rPr kumimoji="0" lang="en-US" altLang="en-US" sz="211"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211"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211"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211"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why</a:t>
            </a:r>
            <a:r>
              <a:rPr kumimoji="0" lang="en-US" altLang="en-US" sz="211"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84AF234-B718-B448-9A48-193EBE7DABD0}"/>
              </a:ext>
            </a:extLst>
          </p:cNvPr>
          <p:cNvSpPr txBox="1"/>
          <p:nvPr/>
        </p:nvSpPr>
        <p:spPr>
          <a:xfrm>
            <a:off x="7485888" y="99974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7D5C4C3-8653-1C49-BC1B-95AAD0EE77D1}"/>
              </a:ext>
            </a:extLst>
          </p:cNvPr>
          <p:cNvSpPr txBox="1"/>
          <p:nvPr/>
        </p:nvSpPr>
        <p:spPr>
          <a:xfrm>
            <a:off x="366459" y="428178"/>
            <a:ext cx="11459081"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The Enlightenment (aka the Age of Enlightenment, the Age of Reason)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A </a:t>
            </a:r>
            <a:r>
              <a:rPr kumimoji="0" lang="en-US" sz="24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rPr>
              <a:t>largely European intellectual movement </a:t>
            </a: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of the 17</a:t>
            </a:r>
            <a:r>
              <a:rPr kumimoji="0" lang="en-US" sz="2400" b="0" i="0" u="none" strike="noStrike" kern="1200" cap="none" spc="0" normalizeH="0" baseline="30000" noProof="0" dirty="0">
                <a:ln>
                  <a:noFill/>
                </a:ln>
                <a:solidFill>
                  <a:prstClr val="black"/>
                </a:solidFill>
                <a:effectLst/>
                <a:uLnTx/>
                <a:uFillTx/>
                <a:latin typeface="Helvetica Light" panose="020B0403020202020204" pitchFamily="34" charset="0"/>
                <a:ea typeface="+mn-ea"/>
                <a:cs typeface="+mn-cs"/>
              </a:rPr>
              <a:t>th</a:t>
            </a: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and 18</a:t>
            </a:r>
            <a:r>
              <a:rPr kumimoji="0" lang="en-US" sz="2400" b="0" i="0" u="none" strike="noStrike" kern="1200" cap="none" spc="0" normalizeH="0" baseline="30000" noProof="0" dirty="0">
                <a:ln>
                  <a:noFill/>
                </a:ln>
                <a:solidFill>
                  <a:prstClr val="black"/>
                </a:solidFill>
                <a:effectLst/>
                <a:uLnTx/>
                <a:uFillTx/>
                <a:latin typeface="Helvetica Light" panose="020B0403020202020204" pitchFamily="34" charset="0"/>
                <a:ea typeface="+mn-ea"/>
                <a:cs typeface="+mn-cs"/>
              </a:rPr>
              <a:t>th</a:t>
            </a: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centuries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Ideas about nature, god, and humanity synthesized into a widely adopted </a:t>
            </a:r>
            <a:r>
              <a:rPr kumimoji="0" lang="en-US" sz="24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rPr>
              <a:t>worldview</a:t>
            </a: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that valued </a:t>
            </a:r>
            <a:r>
              <a:rPr kumimoji="0" lang="en-US" sz="24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rPr>
              <a:t>freedom, knowledge, and happiness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Helped to bring about </a:t>
            </a:r>
            <a:r>
              <a:rPr kumimoji="0" lang="en-US" sz="24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rPr>
              <a:t>revolutionary developments </a:t>
            </a: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in art, economics, philosophy, science, society, and politics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rPr>
              <a:t>Reason</a:t>
            </a: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“the power by which humans understand the universe and improve their own condition”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Major Enlightenment figures include d'Alembert, Condorcet, Diderot, Montesquieu, Rousseau, and Voltaire; Beccaria; Kant; Spinoza; Hume and Smith; Bentham, Hobbes, Locke, and Wollstonecraft; </a:t>
            </a:r>
            <a:r>
              <a:rPr kumimoji="0" lang="en-US" sz="24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rPr>
              <a:t>Jefferson and Paine </a:t>
            </a:r>
          </a:p>
        </p:txBody>
      </p:sp>
    </p:spTree>
    <p:extLst>
      <p:ext uri="{BB962C8B-B14F-4D97-AF65-F5344CB8AC3E}">
        <p14:creationId xmlns:p14="http://schemas.microsoft.com/office/powerpoint/2010/main" val="42487908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6365" y="2571750"/>
            <a:ext cx="923107"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l" defTabSz="914400" rtl="0" eaLnBrk="1" fontAlgn="auto" latinLnBrk="0" hangingPunct="1">
              <a:lnSpc>
                <a:spcPct val="60000"/>
              </a:lnSpc>
              <a:spcBef>
                <a:spcPts val="0"/>
              </a:spcBef>
              <a:spcAft>
                <a:spcPts val="844"/>
              </a:spcAft>
              <a:buClrTx/>
              <a:buSzTx/>
              <a:buFontTx/>
              <a:buNone/>
              <a:tabLst/>
              <a:defRPr/>
            </a:pPr>
            <a:r>
              <a:rPr kumimoji="0" lang="en-US" altLang="en-US" sz="211"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211"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way</a:t>
            </a:r>
            <a:r>
              <a:rPr kumimoji="0" lang="en-US" altLang="en-US" sz="211"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211"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211"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211" b="0" i="0" u="sng"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why</a:t>
            </a:r>
            <a:r>
              <a:rPr kumimoji="0" lang="en-US" altLang="en-US" sz="211" b="0" i="0" u="none" strike="noStrike" kern="1200" cap="none" spc="0" normalizeH="0" baseline="0" noProof="0" dirty="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22530" name="Content Placeholder 2"/>
          <p:cNvSpPr>
            <a:spLocks noGrp="1"/>
          </p:cNvSpPr>
          <p:nvPr>
            <p:ph sz="half" idx="2"/>
          </p:nvPr>
        </p:nvSpPr>
        <p:spPr bwMode="auto">
          <a:xfrm>
            <a:off x="8060067" y="1636304"/>
            <a:ext cx="3896229" cy="35853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Autofit/>
          </a:bodyPr>
          <a:lstStyle/>
          <a:p>
            <a:pPr marL="223234" indent="0">
              <a:buNone/>
            </a:pPr>
            <a:r>
              <a:rPr lang="en-US" altLang="en-US" sz="2400" dirty="0">
                <a:solidFill>
                  <a:srgbClr val="FF0000"/>
                </a:solidFill>
                <a:latin typeface="Helvetica Light" charset="0"/>
                <a:ea typeface="Helvetica Light" charset="0"/>
                <a:cs typeface="Helvetica Light" charset="0"/>
              </a:rPr>
              <a:t>Freedom</a:t>
            </a:r>
            <a:r>
              <a:rPr lang="en-US" altLang="en-US" sz="2400" dirty="0">
                <a:latin typeface="Helvetica Light" charset="0"/>
                <a:ea typeface="Helvetica Light" charset="0"/>
                <a:cs typeface="Helvetica Light" charset="0"/>
              </a:rPr>
              <a:t> is a gift from heaven, and every individual of the same species has the right to enjoy it as soon as he is in enjoyment of his </a:t>
            </a:r>
            <a:r>
              <a:rPr lang="en-US" altLang="en-US" sz="2400" dirty="0">
                <a:solidFill>
                  <a:srgbClr val="FF0000"/>
                </a:solidFill>
                <a:latin typeface="Helvetica Light" charset="0"/>
                <a:ea typeface="Helvetica Light" charset="0"/>
                <a:cs typeface="Helvetica Light" charset="0"/>
              </a:rPr>
              <a:t>reason</a:t>
            </a:r>
            <a:r>
              <a:rPr lang="en-US" altLang="en-US" sz="2400" dirty="0">
                <a:latin typeface="Helvetica Light" charset="0"/>
                <a:ea typeface="Helvetica Light" charset="0"/>
                <a:cs typeface="Helvetica Light" charset="0"/>
              </a:rPr>
              <a:t>.</a:t>
            </a:r>
          </a:p>
          <a:p>
            <a:pPr marL="223234" indent="0">
              <a:buNone/>
            </a:pPr>
            <a:endParaRPr lang="en-US" altLang="en-US" sz="2400" dirty="0">
              <a:latin typeface="Helvetica Light" charset="0"/>
              <a:ea typeface="Helvetica Light" charset="0"/>
              <a:cs typeface="Helvetica Light" charset="0"/>
            </a:endParaRPr>
          </a:p>
          <a:p>
            <a:pPr marL="223234" indent="0">
              <a:buNone/>
            </a:pPr>
            <a:r>
              <a:rPr lang="en-US" altLang="en-US" sz="2400" dirty="0">
                <a:latin typeface="Helvetica Light" charset="0"/>
                <a:ea typeface="Helvetica Light" charset="0"/>
                <a:cs typeface="Helvetica Light" charset="0"/>
              </a:rPr>
              <a:t>~ Denis Diderot, c. 1751</a:t>
            </a: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312625" y="537345"/>
            <a:ext cx="7511738" cy="5783309"/>
          </a:xfrm>
          <a:prstGeom prst="rect">
            <a:avLst/>
          </a:prstGeom>
        </p:spPr>
      </p:pic>
    </p:spTree>
    <p:extLst>
      <p:ext uri="{BB962C8B-B14F-4D97-AF65-F5344CB8AC3E}">
        <p14:creationId xmlns:p14="http://schemas.microsoft.com/office/powerpoint/2010/main" val="4055146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083" y="982176"/>
            <a:ext cx="6116209"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Contexts for Reading Poe’s Short Stories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American literary nationalism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Enlightenment discourses of rationality and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Gothicism/“Dark Romanticism”</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Women’s rights and representation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Magazine publication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941179" y="0"/>
            <a:ext cx="4757738" cy="6858000"/>
          </a:xfrm>
          <a:prstGeom prst="rect">
            <a:avLst/>
          </a:prstGeom>
        </p:spPr>
      </p:pic>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1304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396"/>
            <a:ext cx="12192000" cy="6709207"/>
          </a:xfrm>
          <a:prstGeom prst="rect">
            <a:avLst/>
          </a:prstGeom>
        </p:spPr>
      </p:pic>
    </p:spTree>
    <p:extLst>
      <p:ext uri="{BB962C8B-B14F-4D97-AF65-F5344CB8AC3E}">
        <p14:creationId xmlns:p14="http://schemas.microsoft.com/office/powerpoint/2010/main" val="19589393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8981" y="1905506"/>
            <a:ext cx="11514038"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The Gothic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featured accounts of terrifying experiences in ancient castles—experiences connected with subterranean dungeons, secret passageways, flickering lamps, screams, moans, bloody hands, ghosts, graveyards, and the rest. By extension, it came to designate the macabre, mysterious, fantastic, supernatural, and, again, the terrifying, especially the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pleasurably</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terrifying, in literature more generally.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Norton Anthology of English Literature </a:t>
            </a: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0870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8981" y="428178"/>
            <a:ext cx="11514038"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Per G. R. Thompson, gothic fiction developed in two stages: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Gothic 1.0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(popular at the end of the eighteenth century): supernatural occurrences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are</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explained away via reason and logic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Horace Walpole’s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Castle of Otranto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(1764); Ann Radcliffe’s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The Mysteries of </a:t>
            </a:r>
            <a:r>
              <a:rPr kumimoji="0" lang="en-US" sz="2400" b="0" i="1" u="none" strike="noStrike" kern="1200" cap="none" spc="0" normalizeH="0" baseline="0" noProof="0" dirty="0" err="1">
                <a:ln>
                  <a:noFill/>
                </a:ln>
                <a:solidFill>
                  <a:prstClr val="black"/>
                </a:solidFill>
                <a:effectLst/>
                <a:uLnTx/>
                <a:uFillTx/>
                <a:latin typeface="Helvetica Light" charset="0"/>
                <a:ea typeface="Helvetica Light" charset="0"/>
                <a:cs typeface="Helvetica Light" charset="0"/>
              </a:rPr>
              <a:t>Udolpho</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(1794)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Gothic 2.0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(popular in the mid- to late-nineteenth century): supernatural occurrences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cannot be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explained away via reason and logic; that is, the supernatural is real, actual. There is an additional emphasis on genuine acts of violence and depravity, which speak to the “dark recesses of the human soul”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Matthew Lewis’s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The Monk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(1794); Mary Wollstonecraft Shelley’s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Frankenstein</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(1818); Charles Maturin’s </a:t>
            </a:r>
            <a:r>
              <a:rPr kumimoji="0" lang="en-US" sz="2400" b="0" i="1" u="none" strike="noStrike" kern="1200" cap="none" spc="0" normalizeH="0" baseline="0" noProof="0" dirty="0" err="1">
                <a:ln>
                  <a:noFill/>
                </a:ln>
                <a:solidFill>
                  <a:prstClr val="black"/>
                </a:solidFill>
                <a:effectLst/>
                <a:uLnTx/>
                <a:uFillTx/>
                <a:latin typeface="Helvetica Light" charset="0"/>
                <a:ea typeface="Helvetica Light" charset="0"/>
                <a:cs typeface="Helvetica Light" charset="0"/>
              </a:rPr>
              <a:t>Melmoth</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the Wanderer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(1820); Bram Stoker’s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Dracula</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(1897)</a:t>
            </a: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4887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8981" y="1351508"/>
            <a:ext cx="11514038"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Both versions share a remarkable “coherence” of conventions: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decaying architecture or bleak landscapes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supernatural occurrences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mystery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suspense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an ancient prophecy or omen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overwrought emotion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physically or emotionally debilitated characters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tyrannical men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women in distress</a:t>
            </a: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8794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879"/>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6811" y="1997839"/>
            <a:ext cx="8566877" cy="2862322"/>
          </a:xfrm>
          <a:prstGeom prst="rect">
            <a:avLst/>
          </a:prstGeom>
          <a:noFill/>
        </p:spPr>
        <p:txBody>
          <a:bodyPr wrap="square" rtlCol="0">
            <a:spAutoFit/>
          </a:bodyPr>
          <a:lstStyle/>
          <a:p>
            <a:r>
              <a:rPr lang="en-US" sz="3600" dirty="0">
                <a:latin typeface="Helvetica Light" charset="0"/>
                <a:ea typeface="Helvetica Light" charset="0"/>
                <a:cs typeface="Helvetica Light" charset="0"/>
              </a:rPr>
              <a:t>The Problem of Poe Revisited</a:t>
            </a:r>
          </a:p>
          <a:p>
            <a:endParaRPr lang="en-US" sz="3600" dirty="0">
              <a:latin typeface="Helvetica Light" charset="0"/>
              <a:ea typeface="Helvetica Light" charset="0"/>
              <a:cs typeface="Helvetica Light" charset="0"/>
            </a:endParaRPr>
          </a:p>
          <a:p>
            <a:r>
              <a:rPr lang="en-US" sz="3600" dirty="0">
                <a:latin typeface="Helvetica Light" charset="0"/>
                <a:ea typeface="Helvetica Light" charset="0"/>
                <a:cs typeface="Helvetica Light" charset="0"/>
              </a:rPr>
              <a:t>Some Prosaic Claims</a:t>
            </a:r>
          </a:p>
          <a:p>
            <a:endParaRPr lang="en-US" sz="3600" dirty="0">
              <a:latin typeface="Helvetica Light" charset="0"/>
              <a:ea typeface="Helvetica Light" charset="0"/>
              <a:cs typeface="Helvetica Light" charset="0"/>
            </a:endParaRPr>
          </a:p>
          <a:p>
            <a:r>
              <a:rPr lang="en-US" sz="3600" dirty="0">
                <a:latin typeface="Helvetica Light" charset="0"/>
                <a:ea typeface="Helvetica Light" charset="0"/>
                <a:cs typeface="Helvetica Light" charset="0"/>
              </a:rPr>
              <a:t>Contexts for Reading Poe’s Short Stories</a:t>
            </a:r>
          </a:p>
        </p:txBody>
      </p:sp>
    </p:spTree>
    <p:extLst>
      <p:ext uri="{BB962C8B-B14F-4D97-AF65-F5344CB8AC3E}">
        <p14:creationId xmlns:p14="http://schemas.microsoft.com/office/powerpoint/2010/main" val="48648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1464095"/>
            <a:ext cx="11323560" cy="3929810"/>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I speak of these things here, because I am led to think it is this prevalence of the “Arabesque” in my serious tales, which has induced one or two critics to tax me, in all friendliness, with what they have been pleased to term </a:t>
            </a:r>
            <a:r>
              <a:rPr lang="en-US" sz="2400" dirty="0">
                <a:solidFill>
                  <a:srgbClr val="FF0000"/>
                </a:solidFill>
                <a:latin typeface="Helvetica Light" charset="0"/>
                <a:ea typeface="Helvetica Light" charset="0"/>
                <a:cs typeface="Helvetica Light" charset="0"/>
              </a:rPr>
              <a:t>“Germanism” and gloom</a:t>
            </a:r>
            <a:r>
              <a:rPr lang="en-US" sz="2400" dirty="0">
                <a:latin typeface="Helvetica Light" charset="0"/>
                <a:ea typeface="Helvetica Light" charset="0"/>
                <a:cs typeface="Helvetica Light" charset="0"/>
              </a:rPr>
              <a:t>….My friends would be quite as wise in taxing an astronomer with too much astronomy, or an ethical author with treating too largely of morals….If in many of my productions terror has been the thesis,</a:t>
            </a:r>
            <a:r>
              <a:rPr lang="en-US" sz="2400" dirty="0">
                <a:solidFill>
                  <a:srgbClr val="FF0000"/>
                </a:solidFill>
                <a:latin typeface="Helvetica Light" charset="0"/>
                <a:ea typeface="Helvetica Light" charset="0"/>
                <a:cs typeface="Helvetica Light" charset="0"/>
              </a:rPr>
              <a:t> I maintain that terror is not of Germany, but of the soul, — that I have deduced this terror only from its legitimate sources, and urged it only to its legitimate results. </a:t>
            </a:r>
          </a:p>
          <a:p>
            <a:pPr marL="0" indent="0" defTabSz="914353">
              <a:lnSpc>
                <a:spcPct val="100000"/>
              </a:lnSpc>
              <a:spcBef>
                <a:spcPts val="0"/>
              </a:spcBef>
              <a:spcAft>
                <a:spcPts val="1000"/>
              </a:spcAft>
              <a:buNone/>
              <a:defRPr/>
            </a:pPr>
            <a:endParaRPr lang="en-US" sz="2400" dirty="0">
              <a:latin typeface="Helvetica Light" charset="0"/>
              <a:ea typeface="Helvetica Light" charset="0"/>
              <a:cs typeface="Helvetica Light" charset="0"/>
            </a:endParaRPr>
          </a:p>
          <a:p>
            <a:pPr marL="0" indent="0" algn="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 Poe, “Preface” to </a:t>
            </a:r>
            <a:r>
              <a:rPr lang="en-US" sz="2400" i="1" dirty="0">
                <a:latin typeface="Helvetica Light" charset="0"/>
                <a:ea typeface="Helvetica Light" charset="0"/>
                <a:cs typeface="Helvetica Light" charset="0"/>
              </a:rPr>
              <a:t>Tales of the Grotesque and Arabesque </a:t>
            </a:r>
            <a:r>
              <a:rPr lang="en-US" sz="2400" dirty="0">
                <a:latin typeface="Helvetica Light" charset="0"/>
                <a:ea typeface="Helvetica Light" charset="0"/>
                <a:cs typeface="Helvetica Light" charset="0"/>
              </a:rPr>
              <a:t>(1840)</a:t>
            </a:r>
            <a:endParaRPr lang="en-US" sz="2400" b="1" dirty="0">
              <a:latin typeface="Helvetica Light" charset="0"/>
              <a:ea typeface="Helvetica Light" charset="0"/>
              <a:cs typeface="Helvetica Light" charset="0"/>
            </a:endParaRP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99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083" y="982176"/>
            <a:ext cx="6116209"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Contexts for Reading Poe’s Short Stories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American literary nationalism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Enlightenment discourses of rationality and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Gothicism/“Dark Romanticism”</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Women’s rights and representation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Magazine publication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941179" y="0"/>
            <a:ext cx="4757738" cy="6858000"/>
          </a:xfrm>
          <a:prstGeom prst="rect">
            <a:avLst/>
          </a:prstGeom>
        </p:spPr>
      </p:pic>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8937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396"/>
            <a:ext cx="12192000" cy="6709207"/>
          </a:xfrm>
          <a:prstGeom prst="rect">
            <a:avLst/>
          </a:prstGeom>
        </p:spPr>
      </p:pic>
    </p:spTree>
    <p:extLst>
      <p:ext uri="{BB962C8B-B14F-4D97-AF65-F5344CB8AC3E}">
        <p14:creationId xmlns:p14="http://schemas.microsoft.com/office/powerpoint/2010/main" val="41518024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8981" y="428178"/>
            <a:ext cx="11514038"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We hold these truths to be self-evident, that </a:t>
            </a: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all men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are created equal, that they are endowed by their Creator with certain unalienable Rights, that among these are Life, Liberty and the pursuit of Happiness.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The Declaration of Independence </a:t>
            </a: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(1776)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1792: Mary Wollstonecraft publishes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 Vindication of the Rights of Woman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1809: Edgar Allan Poe born in Boston, Massachusetts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1845: Margaret Fuller publishes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Woman in the Nineteenth Century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1848: Seneca Falls Convention produces </a:t>
            </a:r>
            <a:r>
              <a:rPr kumimoji="0" lang="en-US" sz="2400" b="0" i="1"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 Declaration of Sentiments</a:t>
            </a: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1849: Edgar Allan Poe dies in Baltimore, Maryland</a:t>
            </a:r>
          </a:p>
        </p:txBody>
      </p:sp>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0980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4"/>
          <p:cNvSpPr>
            <a:spLocks noGrp="1"/>
          </p:cNvSpPr>
          <p:nvPr>
            <p:ph type="ctrTitle"/>
          </p:nvPr>
        </p:nvSpPr>
        <p:spPr>
          <a:xfrm>
            <a:off x="426295" y="992381"/>
            <a:ext cx="11339409" cy="4873238"/>
          </a:xfrm>
          <a:ln>
            <a:miter lim="800000"/>
            <a:headEnd/>
            <a:tailEnd/>
          </a:ln>
          <a:extLst>
            <a:ext uri="{909E8E84-426E-40dd-AFC4-6F175D3DCCD1}"/>
            <a:ext uri="{91240B29-F687-4f45-9708-019B960494DF}"/>
          </a:extLst>
        </p:spPr>
        <p:txBody>
          <a:bodyPr numCol="1">
            <a:noAutofit/>
          </a:bodyPr>
          <a:lstStyle/>
          <a:p>
            <a:pPr indent="-321457" algn="l" defTabSz="914353">
              <a:lnSpc>
                <a:spcPct val="100000"/>
              </a:lnSpc>
              <a:spcAft>
                <a:spcPts val="600"/>
              </a:spcAft>
              <a:defRPr/>
            </a:pPr>
            <a:r>
              <a:rPr lang="en-US" sz="2400" dirty="0">
                <a:latin typeface="Helvetica Light" charset="0"/>
                <a:ea typeface="Helvetica Light" charset="0"/>
                <a:cs typeface="Helvetica Light" charset="0"/>
              </a:rPr>
              <a:t>I had now gone so far as the conception of a Raven, the bird of ill-omen, monotonously repeating the one word “Nevermore” at the conclusion of each stanza in a poem of melancholy tone, and in length about one hundred lines. Now, never losing sight of the object—supremeness or perfection at all points, I asked myself—“Of all melancholy topics what, according to the universal understanding of mankind, is the most melancholy?” Death, was the obvious reply. “And when,” I said, “is this most melancholy of topics most poetical?” From what I have already explained at some length the answer here also is obvious—“When it most closely allies itself to Beauty: </a:t>
            </a:r>
            <a:r>
              <a:rPr lang="en-US" sz="2400" dirty="0">
                <a:solidFill>
                  <a:srgbClr val="FF0000"/>
                </a:solidFill>
                <a:latin typeface="Helvetica Light" charset="0"/>
                <a:ea typeface="Helvetica Light" charset="0"/>
                <a:cs typeface="Helvetica Light" charset="0"/>
              </a:rPr>
              <a:t>the death then of a beautiful woman is, unquestionably, the most poetical topic in the world</a:t>
            </a:r>
            <a:r>
              <a:rPr lang="en-US" sz="2400" dirty="0">
                <a:latin typeface="Helvetica Light" charset="0"/>
                <a:ea typeface="Helvetica Light" charset="0"/>
                <a:cs typeface="Helvetica Light" charset="0"/>
              </a:rPr>
              <a:t>, and equally is it beyond doubt that the lips best suited for such topic are those of a bereaved lover.”</a:t>
            </a:r>
            <a:br>
              <a:rPr lang="en-US" sz="2400" dirty="0">
                <a:latin typeface="Helvetica Light" charset="0"/>
                <a:ea typeface="Helvetica Light" charset="0"/>
                <a:cs typeface="Helvetica Light" charset="0"/>
              </a:rPr>
            </a:br>
            <a:br>
              <a:rPr lang="en-US" sz="2400" dirty="0">
                <a:latin typeface="Helvetica Light" charset="0"/>
                <a:ea typeface="Helvetica Light" charset="0"/>
                <a:cs typeface="Helvetica Light" charset="0"/>
              </a:rPr>
            </a:br>
            <a:r>
              <a:rPr lang="en-US" sz="2400" dirty="0">
                <a:latin typeface="Helvetica Light" charset="0"/>
                <a:ea typeface="Helvetica Light" charset="0"/>
                <a:cs typeface="Helvetica Light" charset="0"/>
              </a:rPr>
              <a:t>			   ~ Edgar Allan Poe, “The Philosophy of Composition” (1846)</a:t>
            </a:r>
          </a:p>
        </p:txBody>
      </p:sp>
      <p:sp>
        <p:nvSpPr>
          <p:cNvPr id="3" name="Rectangle 2"/>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60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4"/>
          <p:cNvSpPr>
            <a:spLocks noGrp="1"/>
          </p:cNvSpPr>
          <p:nvPr>
            <p:ph type="ctrTitle"/>
          </p:nvPr>
        </p:nvSpPr>
        <p:spPr>
          <a:xfrm>
            <a:off x="426295" y="743698"/>
            <a:ext cx="11339409" cy="5370603"/>
          </a:xfrm>
          <a:ln>
            <a:miter lim="800000"/>
            <a:headEnd/>
            <a:tailEnd/>
          </a:ln>
          <a:extLst>
            <a:ext uri="{909E8E84-426E-40dd-AFC4-6F175D3DCCD1}"/>
            <a:ext uri="{91240B29-F687-4f45-9708-019B960494DF}"/>
          </a:extLst>
        </p:spPr>
        <p:txBody>
          <a:bodyPr numCol="1">
            <a:noAutofit/>
          </a:bodyPr>
          <a:lstStyle/>
          <a:p>
            <a:pPr indent="-321457" algn="l" defTabSz="914353">
              <a:defRPr/>
            </a:pPr>
            <a:r>
              <a:rPr lang="en-US" sz="2400" dirty="0">
                <a:latin typeface="Helvetica Light" charset="0"/>
                <a:ea typeface="Helvetica Light" charset="0"/>
                <a:cs typeface="Helvetica Light" charset="0"/>
              </a:rPr>
              <a:t>Poe’s ladies, those dream-dimmed, ethereal living dead of his poems, have been taken as exemplars of what Poe called “supernal Beauty”—an entitlement that he would degrade again and again. Think about Lady Madeline Usher returning from the grave as a brute and bloodied thing, reduced from a woman of beauty to the frenziedly iterated ”it” of her brother Roderick. </a:t>
            </a:r>
            <a:r>
              <a:rPr lang="en-US" sz="2400" dirty="0">
                <a:solidFill>
                  <a:srgbClr val="FF0000"/>
                </a:solidFill>
                <a:latin typeface="Helvetica Light" charset="0"/>
                <a:ea typeface="Helvetica Light" charset="0"/>
                <a:cs typeface="Helvetica Light" charset="0"/>
              </a:rPr>
              <a:t>Many of the dissolutions and decays so marked in Poe's tales about women subvert the status of women as a saving ideal</a:t>
            </a:r>
            <a:r>
              <a:rPr lang="en-US" sz="2400" dirty="0">
                <a:latin typeface="Helvetica Light" charset="0"/>
                <a:ea typeface="Helvetica Light" charset="0"/>
                <a:cs typeface="Helvetica Light" charset="0"/>
              </a:rPr>
              <a:t>, thus undermining his own “Philosophy of Composition”: the “death of a beautiful woman is, unquestionably, the most poetical topic in the world.” No longer pure or passive, she returns as an earthy—and very unpoetical—subject. (240)</a:t>
            </a:r>
            <a:br>
              <a:rPr lang="en-US" sz="2400" dirty="0">
                <a:latin typeface="Helvetica Light" charset="0"/>
                <a:ea typeface="Helvetica Light" charset="0"/>
                <a:cs typeface="Helvetica Light" charset="0"/>
              </a:rPr>
            </a:br>
            <a:br>
              <a:rPr lang="en-US" sz="2400" dirty="0">
                <a:latin typeface="Helvetica Light" charset="0"/>
                <a:ea typeface="Helvetica Light" charset="0"/>
                <a:cs typeface="Helvetica Light" charset="0"/>
              </a:rPr>
            </a:br>
            <a:r>
              <a:rPr lang="en-US" sz="2400" dirty="0">
                <a:solidFill>
                  <a:srgbClr val="FF0000"/>
                </a:solidFill>
                <a:latin typeface="Helvetica Light" charset="0"/>
                <a:ea typeface="Helvetica Light" charset="0"/>
                <a:cs typeface="Helvetica Light" charset="0"/>
              </a:rPr>
              <a:t>Perhaps all of Poe's work is finally about radical dehumanization</a:t>
            </a:r>
            <a:r>
              <a:rPr lang="en-US" sz="2400" dirty="0">
                <a:latin typeface="Helvetica Light" charset="0"/>
                <a:ea typeface="Helvetica Light" charset="0"/>
                <a:cs typeface="Helvetica Light" charset="0"/>
              </a:rPr>
              <a:t>: You can de-materialize—idealize—by turning humans into animals or by turning them into angels. (243)</a:t>
            </a:r>
            <a:br>
              <a:rPr lang="en-US" sz="2400" dirty="0">
                <a:latin typeface="Helvetica Light" charset="0"/>
                <a:ea typeface="Helvetica Light" charset="0"/>
                <a:cs typeface="Helvetica Light" charset="0"/>
              </a:rPr>
            </a:br>
            <a:br>
              <a:rPr lang="en-US" sz="2400" dirty="0">
                <a:latin typeface="Helvetica Light" charset="0"/>
                <a:ea typeface="Helvetica Light" charset="0"/>
                <a:cs typeface="Helvetica Light" charset="0"/>
              </a:rPr>
            </a:br>
            <a:r>
              <a:rPr lang="en-US" sz="2400" dirty="0">
                <a:latin typeface="Helvetica Light" charset="0"/>
                <a:ea typeface="Helvetica Light" charset="0"/>
                <a:cs typeface="Helvetica Light" charset="0"/>
              </a:rPr>
              <a:t>   		            ~ Joan Dayan, “Amorous Bondage: Poe, Ladies and Slaves”</a:t>
            </a:r>
          </a:p>
        </p:txBody>
      </p:sp>
      <p:sp>
        <p:nvSpPr>
          <p:cNvPr id="3" name="Rectangle 2"/>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2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083" y="982176"/>
            <a:ext cx="6116209"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Contexts for Reading Poe’s Short Stories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American literary nationalism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Enlightenment discourses of rationality and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Gothicism/“Dark Romanticism”</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Women’s rights and representation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FF0000"/>
                </a:solidFill>
                <a:effectLst/>
                <a:uLnTx/>
                <a:uFillTx/>
                <a:latin typeface="Helvetica Light" charset="0"/>
                <a:ea typeface="Helvetica Light" charset="0"/>
                <a:cs typeface="Helvetica Light" charset="0"/>
              </a:rPr>
              <a:t>Magazine publication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941179" y="0"/>
            <a:ext cx="4757738" cy="6858000"/>
          </a:xfrm>
          <a:prstGeom prst="rect">
            <a:avLst/>
          </a:prstGeom>
        </p:spPr>
      </p:pic>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4622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A close up of text on a black background&#10;&#10;Description automatically generated">
            <a:extLst>
              <a:ext uri="{FF2B5EF4-FFF2-40B4-BE49-F238E27FC236}">
                <a16:creationId xmlns:a16="http://schemas.microsoft.com/office/drawing/2014/main" id="{4848013E-854B-4443-A792-E8847D7438C6}"/>
              </a:ext>
            </a:extLst>
          </p:cNvPr>
          <p:cNvPicPr>
            <a:picLocks noChangeAspect="1"/>
          </p:cNvPicPr>
          <p:nvPr/>
        </p:nvPicPr>
        <p:blipFill rotWithShape="1">
          <a:blip r:embed="rId3"/>
          <a:srcRect l="9666" t="4350" r="14619" b="9652"/>
          <a:stretch/>
        </p:blipFill>
        <p:spPr>
          <a:xfrm>
            <a:off x="9304732" y="1108117"/>
            <a:ext cx="2580619" cy="4641762"/>
          </a:xfrm>
          <a:prstGeom prst="rect">
            <a:avLst/>
          </a:prstGeom>
        </p:spPr>
      </p:pic>
      <p:pic>
        <p:nvPicPr>
          <p:cNvPr id="3" name="Picture 2" descr="Text, letter&#10;&#10;Description automatically generated">
            <a:extLst>
              <a:ext uri="{FF2B5EF4-FFF2-40B4-BE49-F238E27FC236}">
                <a16:creationId xmlns:a16="http://schemas.microsoft.com/office/drawing/2014/main" id="{BF98BFCD-D63E-AD48-9B34-E6E10A573085}"/>
              </a:ext>
            </a:extLst>
          </p:cNvPr>
          <p:cNvPicPr>
            <a:picLocks noChangeAspect="1"/>
          </p:cNvPicPr>
          <p:nvPr/>
        </p:nvPicPr>
        <p:blipFill>
          <a:blip r:embed="rId4"/>
          <a:stretch>
            <a:fillRect/>
          </a:stretch>
        </p:blipFill>
        <p:spPr>
          <a:xfrm>
            <a:off x="92865" y="0"/>
            <a:ext cx="6324600" cy="6858000"/>
          </a:xfrm>
          <a:prstGeom prst="rect">
            <a:avLst/>
          </a:prstGeom>
        </p:spPr>
      </p:pic>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lose up of a sign&#10;&#10;Description automatically generated">
            <a:extLst>
              <a:ext uri="{FF2B5EF4-FFF2-40B4-BE49-F238E27FC236}">
                <a16:creationId xmlns:a16="http://schemas.microsoft.com/office/drawing/2014/main" id="{4F5BEC61-D6A1-2047-968B-FC53097FB897}"/>
              </a:ext>
            </a:extLst>
          </p:cNvPr>
          <p:cNvPicPr>
            <a:picLocks noChangeAspect="1"/>
          </p:cNvPicPr>
          <p:nvPr/>
        </p:nvPicPr>
        <p:blipFill rotWithShape="1">
          <a:blip r:embed="rId5"/>
          <a:srcRect l="8849" t="5290" r="8442" b="4393"/>
          <a:stretch/>
        </p:blipFill>
        <p:spPr>
          <a:xfrm>
            <a:off x="6417465" y="1108118"/>
            <a:ext cx="2524969" cy="4641763"/>
          </a:xfrm>
          <a:prstGeom prst="rect">
            <a:avLst/>
          </a:prstGeom>
        </p:spPr>
      </p:pic>
    </p:spTree>
    <p:extLst>
      <p:ext uri="{BB962C8B-B14F-4D97-AF65-F5344CB8AC3E}">
        <p14:creationId xmlns:p14="http://schemas.microsoft.com/office/powerpoint/2010/main" val="19024396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879"/>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6811" y="1997839"/>
            <a:ext cx="8566877" cy="2862322"/>
          </a:xfrm>
          <a:prstGeom prst="rect">
            <a:avLst/>
          </a:prstGeom>
          <a:noFill/>
        </p:spPr>
        <p:txBody>
          <a:bodyPr wrap="square" rtlCol="0">
            <a:spAutoFit/>
          </a:bodyPr>
          <a:lstStyle/>
          <a:p>
            <a:r>
              <a:rPr lang="en-US" sz="3600" dirty="0">
                <a:latin typeface="Helvetica Light" charset="0"/>
                <a:ea typeface="Helvetica Light" charset="0"/>
                <a:cs typeface="Helvetica Light" charset="0"/>
              </a:rPr>
              <a:t>The Problem of Poe Revisited</a:t>
            </a:r>
          </a:p>
          <a:p>
            <a:endParaRPr lang="en-US" sz="3600" dirty="0">
              <a:latin typeface="Helvetica Light" charset="0"/>
              <a:ea typeface="Helvetica Light" charset="0"/>
              <a:cs typeface="Helvetica Light" charset="0"/>
            </a:endParaRPr>
          </a:p>
          <a:p>
            <a:r>
              <a:rPr lang="en-US" sz="3600" dirty="0">
                <a:latin typeface="Helvetica Light" charset="0"/>
                <a:ea typeface="Helvetica Light" charset="0"/>
                <a:cs typeface="Helvetica Light" charset="0"/>
              </a:rPr>
              <a:t>Some Prosaic Claims</a:t>
            </a:r>
          </a:p>
          <a:p>
            <a:endParaRPr lang="en-US" sz="3600" dirty="0">
              <a:latin typeface="Helvetica Light" charset="0"/>
              <a:ea typeface="Helvetica Light" charset="0"/>
              <a:cs typeface="Helvetica Light" charset="0"/>
            </a:endParaRPr>
          </a:p>
          <a:p>
            <a:r>
              <a:rPr lang="en-US" sz="3600" dirty="0">
                <a:latin typeface="Helvetica Light" charset="0"/>
                <a:ea typeface="Helvetica Light" charset="0"/>
                <a:cs typeface="Helvetica Light" charset="0"/>
              </a:rPr>
              <a:t>Contexts for Reading Poe’s Short Stories</a:t>
            </a:r>
          </a:p>
        </p:txBody>
      </p:sp>
    </p:spTree>
    <p:extLst>
      <p:ext uri="{BB962C8B-B14F-4D97-AF65-F5344CB8AC3E}">
        <p14:creationId xmlns:p14="http://schemas.microsoft.com/office/powerpoint/2010/main" val="248728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95892" y="243512"/>
            <a:ext cx="10842171" cy="6370975"/>
          </a:xfrm>
          <a:prstGeom prst="rect">
            <a:avLst/>
          </a:prstGeom>
          <a:noFill/>
        </p:spPr>
        <p:txBody>
          <a:bodyPr wrap="square" rtlCol="0">
            <a:spAutoFit/>
          </a:bodyPr>
          <a:lstStyle/>
          <a:p>
            <a:r>
              <a:rPr lang="en-US" sz="2400" b="1" dirty="0">
                <a:latin typeface="Helvetica Light" charset="0"/>
                <a:ea typeface="Helvetica Light" charset="0"/>
                <a:cs typeface="Helvetica Light" charset="0"/>
              </a:rPr>
              <a:t>Suggestions for Teaching Poe’s Short Stories</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solidFill>
                  <a:srgbClr val="00B050"/>
                </a:solidFill>
                <a:latin typeface="Helvetica Light" charset="0"/>
                <a:ea typeface="Helvetica Light" charset="0"/>
                <a:cs typeface="Helvetica Light" charset="0"/>
              </a:rPr>
              <a:t>“Poe-try” Presentations</a:t>
            </a:r>
          </a:p>
          <a:p>
            <a:pPr marL="342900" indent="-342900">
              <a:buFont typeface="Arial" charset="0"/>
              <a:buChar char="•"/>
            </a:pPr>
            <a:endParaRPr lang="en-US" sz="2400" dirty="0">
              <a:solidFill>
                <a:srgbClr val="00B050"/>
              </a:solidFill>
              <a:latin typeface="Helvetica Light" charset="0"/>
              <a:ea typeface="Helvetica Light" charset="0"/>
              <a:cs typeface="Helvetica Light" charset="0"/>
            </a:endParaRPr>
          </a:p>
          <a:p>
            <a:pPr marL="342900" indent="-342900">
              <a:buFont typeface="Arial" charset="0"/>
              <a:buChar char="•"/>
            </a:pPr>
            <a:r>
              <a:rPr lang="en-US" sz="2400" dirty="0">
                <a:solidFill>
                  <a:srgbClr val="00B050"/>
                </a:solidFill>
                <a:latin typeface="Helvetica Light" charset="0"/>
                <a:ea typeface="Helvetica Light" charset="0"/>
                <a:cs typeface="Helvetica Light" charset="0"/>
              </a:rPr>
              <a:t>Parody or creative writing prompts on Poe-</a:t>
            </a:r>
            <a:r>
              <a:rPr lang="en-US" sz="2400" dirty="0" err="1">
                <a:solidFill>
                  <a:srgbClr val="00B050"/>
                </a:solidFill>
                <a:latin typeface="Helvetica Light" charset="0"/>
                <a:ea typeface="Helvetica Light" charset="0"/>
                <a:cs typeface="Helvetica Light" charset="0"/>
              </a:rPr>
              <a:t>ian</a:t>
            </a:r>
            <a:r>
              <a:rPr lang="en-US" sz="2400" dirty="0">
                <a:solidFill>
                  <a:srgbClr val="00B050"/>
                </a:solidFill>
                <a:latin typeface="Helvetica Light" charset="0"/>
                <a:ea typeface="Helvetica Light" charset="0"/>
                <a:cs typeface="Helvetica Light" charset="0"/>
              </a:rPr>
              <a:t> themes</a:t>
            </a:r>
          </a:p>
          <a:p>
            <a:pPr marL="342900" indent="-342900">
              <a:buFont typeface="Arial" charset="0"/>
              <a:buChar char="•"/>
            </a:pPr>
            <a:endParaRPr lang="en-US" sz="2400" dirty="0">
              <a:solidFill>
                <a:srgbClr val="00B050"/>
              </a:solidFill>
              <a:latin typeface="Helvetica Light" charset="0"/>
              <a:ea typeface="Helvetica Light" charset="0"/>
              <a:cs typeface="Helvetica Light" charset="0"/>
            </a:endParaRPr>
          </a:p>
          <a:p>
            <a:pPr marL="342900" indent="-342900">
              <a:buFont typeface="Arial" charset="0"/>
              <a:buChar char="•"/>
            </a:pPr>
            <a:r>
              <a:rPr lang="en-US" sz="2400" dirty="0">
                <a:solidFill>
                  <a:srgbClr val="00B050"/>
                </a:solidFill>
                <a:latin typeface="Helvetica Light" charset="0"/>
                <a:ea typeface="Helvetica Light" charset="0"/>
                <a:cs typeface="Helvetica Light" charset="0"/>
              </a:rPr>
              <a:t>Adaptation</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Screenwriting and playwriting</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Character studies</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Magazine reports</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Reading aloud</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Reader response activities</a:t>
            </a:r>
          </a:p>
        </p:txBody>
      </p:sp>
    </p:spTree>
    <p:extLst>
      <p:ext uri="{BB962C8B-B14F-4D97-AF65-F5344CB8AC3E}">
        <p14:creationId xmlns:p14="http://schemas.microsoft.com/office/powerpoint/2010/main" val="211928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879"/>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6811" y="1997839"/>
            <a:ext cx="8566877" cy="2862322"/>
          </a:xfrm>
          <a:prstGeom prst="rect">
            <a:avLst/>
          </a:prstGeom>
          <a:noFill/>
        </p:spPr>
        <p:txBody>
          <a:bodyPr wrap="square" rtlCol="0">
            <a:spAutoFit/>
          </a:bodyPr>
          <a:lstStyle/>
          <a:p>
            <a:r>
              <a:rPr lang="en-US" sz="3600" dirty="0">
                <a:latin typeface="Helvetica Light" charset="0"/>
                <a:ea typeface="Helvetica Light" charset="0"/>
                <a:cs typeface="Helvetica Light" charset="0"/>
              </a:rPr>
              <a:t>The Problem of Poe Revisited</a:t>
            </a:r>
          </a:p>
          <a:p>
            <a:endParaRPr lang="en-US" sz="3600" dirty="0">
              <a:latin typeface="Helvetica Light" charset="0"/>
              <a:ea typeface="Helvetica Light" charset="0"/>
              <a:cs typeface="Helvetica Light" charset="0"/>
            </a:endParaRPr>
          </a:p>
          <a:p>
            <a:r>
              <a:rPr lang="en-US" sz="3600" dirty="0">
                <a:solidFill>
                  <a:schemeClr val="bg2"/>
                </a:solidFill>
                <a:latin typeface="Helvetica Light" charset="0"/>
                <a:ea typeface="Helvetica Light" charset="0"/>
                <a:cs typeface="Helvetica Light" charset="0"/>
              </a:rPr>
              <a:t>Some Prosaic Claims</a:t>
            </a:r>
          </a:p>
          <a:p>
            <a:endParaRPr lang="en-US" sz="3600" dirty="0">
              <a:solidFill>
                <a:schemeClr val="bg2"/>
              </a:solidFill>
              <a:latin typeface="Helvetica Light" charset="0"/>
              <a:ea typeface="Helvetica Light" charset="0"/>
              <a:cs typeface="Helvetica Light" charset="0"/>
            </a:endParaRPr>
          </a:p>
          <a:p>
            <a:r>
              <a:rPr lang="en-US" sz="3600" dirty="0">
                <a:solidFill>
                  <a:schemeClr val="bg2"/>
                </a:solidFill>
                <a:latin typeface="Helvetica Light" charset="0"/>
                <a:ea typeface="Helvetica Light" charset="0"/>
                <a:cs typeface="Helvetica Light" charset="0"/>
              </a:rPr>
              <a:t>Contexts for Reading Poe’s Short Stories</a:t>
            </a:r>
          </a:p>
        </p:txBody>
      </p:sp>
    </p:spTree>
    <p:extLst>
      <p:ext uri="{BB962C8B-B14F-4D97-AF65-F5344CB8AC3E}">
        <p14:creationId xmlns:p14="http://schemas.microsoft.com/office/powerpoint/2010/main" val="2227890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74914" y="1166842"/>
            <a:ext cx="10842171" cy="4524315"/>
          </a:xfrm>
          <a:prstGeom prst="rect">
            <a:avLst/>
          </a:prstGeom>
          <a:noFill/>
        </p:spPr>
        <p:txBody>
          <a:bodyPr wrap="square" rtlCol="0">
            <a:spAutoFit/>
          </a:bodyPr>
          <a:lstStyle/>
          <a:p>
            <a:r>
              <a:rPr lang="en-US" sz="2400" b="1" dirty="0">
                <a:latin typeface="Helvetica Light" charset="0"/>
                <a:ea typeface="Helvetica Light" charset="0"/>
                <a:cs typeface="Helvetica Light" charset="0"/>
              </a:rPr>
              <a:t>Resources for Teaching Poe</a:t>
            </a:r>
          </a:p>
          <a:p>
            <a:endParaRPr lang="en-US" sz="2400" b="1" dirty="0">
              <a:latin typeface="Helvetica Light" charset="0"/>
              <a:ea typeface="Helvetica Light" charset="0"/>
              <a:cs typeface="Helvetica Light" charset="0"/>
            </a:endParaRP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The Edgar Allan Poe Society of Baltimore </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Harry Ransom Center Edgar Allan Poe Collection </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The Edgar Allan Poe Collection of Susan Jaffe Tane</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Knowing Poe: Classroom Connections</a:t>
            </a:r>
          </a:p>
          <a:p>
            <a:pPr marL="342900" indent="-342900">
              <a:buFont typeface="Arial" charset="0"/>
              <a:buChar char="•"/>
            </a:pPr>
            <a:endParaRPr lang="en-US" sz="2400" dirty="0">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Kevin J. Hayes, </a:t>
            </a:r>
            <a:r>
              <a:rPr lang="en-US" sz="2400" i="1" dirty="0">
                <a:latin typeface="Helvetica Light" charset="0"/>
                <a:ea typeface="Helvetica Light" charset="0"/>
                <a:cs typeface="Helvetica Light" charset="0"/>
              </a:rPr>
              <a:t>Edgar Allan Poe in Context </a:t>
            </a:r>
          </a:p>
        </p:txBody>
      </p:sp>
    </p:spTree>
    <p:extLst>
      <p:ext uri="{BB962C8B-B14F-4D97-AF65-F5344CB8AC3E}">
        <p14:creationId xmlns:p14="http://schemas.microsoft.com/office/powerpoint/2010/main" val="2689439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text, fabric&#10;&#10;Description automatically generated">
            <a:extLst>
              <a:ext uri="{FF2B5EF4-FFF2-40B4-BE49-F238E27FC236}">
                <a16:creationId xmlns:a16="http://schemas.microsoft.com/office/drawing/2014/main" id="{FC06FBC0-CBDA-ED4A-8E2A-0EEF51797605}"/>
              </a:ext>
            </a:extLst>
          </p:cNvPr>
          <p:cNvPicPr>
            <a:picLocks noChangeAspect="1"/>
          </p:cNvPicPr>
          <p:nvPr/>
        </p:nvPicPr>
        <p:blipFill>
          <a:blip r:embed="rId3"/>
          <a:stretch>
            <a:fillRect/>
          </a:stretch>
        </p:blipFill>
        <p:spPr>
          <a:xfrm>
            <a:off x="4457146" y="830329"/>
            <a:ext cx="3615450" cy="4967569"/>
          </a:xfrm>
          <a:prstGeom prst="rect">
            <a:avLst/>
          </a:prstGeom>
        </p:spPr>
      </p:pic>
      <p:pic>
        <p:nvPicPr>
          <p:cNvPr id="10" name="Picture 9" descr="A picture containing text, nature, painting&#10;&#10;Description automatically generated">
            <a:extLst>
              <a:ext uri="{FF2B5EF4-FFF2-40B4-BE49-F238E27FC236}">
                <a16:creationId xmlns:a16="http://schemas.microsoft.com/office/drawing/2014/main" id="{8E1ADA5C-AE0F-F44E-83B5-F13E9CBE6A45}"/>
              </a:ext>
            </a:extLst>
          </p:cNvPr>
          <p:cNvPicPr>
            <a:picLocks noChangeAspect="1"/>
          </p:cNvPicPr>
          <p:nvPr/>
        </p:nvPicPr>
        <p:blipFill>
          <a:blip r:embed="rId4"/>
          <a:stretch>
            <a:fillRect/>
          </a:stretch>
        </p:blipFill>
        <p:spPr>
          <a:xfrm>
            <a:off x="357604" y="830330"/>
            <a:ext cx="3573067" cy="492289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1DA50B6-6E22-3246-B2FE-79FAB0C9B592}"/>
              </a:ext>
            </a:extLst>
          </p:cNvPr>
          <p:cNvPicPr>
            <a:picLocks noChangeAspect="1"/>
          </p:cNvPicPr>
          <p:nvPr/>
        </p:nvPicPr>
        <p:blipFill rotWithShape="1">
          <a:blip r:embed="rId5"/>
          <a:srcRect l="3909" t="2305" r="1543" b="1987"/>
          <a:stretch/>
        </p:blipFill>
        <p:spPr>
          <a:xfrm>
            <a:off x="8599071" y="845492"/>
            <a:ext cx="3235325" cy="4937244"/>
          </a:xfrm>
          <a:prstGeom prst="rect">
            <a:avLst/>
          </a:prstGeom>
        </p:spPr>
      </p:pic>
    </p:spTree>
    <p:extLst>
      <p:ext uri="{BB962C8B-B14F-4D97-AF65-F5344CB8AC3E}">
        <p14:creationId xmlns:p14="http://schemas.microsoft.com/office/powerpoint/2010/main" val="92206028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593758"/>
            <a:ext cx="11323560" cy="5670484"/>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A </a:t>
            </a:r>
            <a:r>
              <a:rPr lang="en-US" sz="2400" dirty="0" err="1">
                <a:latin typeface="Helvetica Light" charset="0"/>
                <a:ea typeface="Helvetica Light" charset="0"/>
                <a:cs typeface="Helvetica Light" charset="0"/>
              </a:rPr>
              <a:t>skilful</a:t>
            </a:r>
            <a:r>
              <a:rPr lang="en-US" sz="2400" dirty="0">
                <a:latin typeface="Helvetica Light" charset="0"/>
                <a:ea typeface="Helvetica Light" charset="0"/>
                <a:cs typeface="Helvetica Light" charset="0"/>
              </a:rPr>
              <a:t> literary artist has constructed a tale. If wise, he has not fashioned his thoughts to accommodate his incidents; but having conceived, with deliberate care, a certain unique or single effect to be wrought out, he then invents such incident—he then combines such events as may best aid him in establishing this preconceived effect. </a:t>
            </a:r>
            <a:r>
              <a:rPr lang="en-US" sz="2400" dirty="0">
                <a:solidFill>
                  <a:srgbClr val="FF0000"/>
                </a:solidFill>
                <a:latin typeface="Helvetica Light" charset="0"/>
                <a:ea typeface="Helvetica Light" charset="0"/>
                <a:cs typeface="Helvetica Light" charset="0"/>
              </a:rPr>
              <a:t>If his very initial sentence tend not to the out-bringing of this effect, then he has failed in his first step. In the whole composition there should be no word written, of which the tendency, direct or indirect, is not to the one pre-established design. </a:t>
            </a:r>
            <a:r>
              <a:rPr lang="en-US" sz="2400" dirty="0">
                <a:latin typeface="Helvetica Light" charset="0"/>
                <a:ea typeface="Helvetica Light" charset="0"/>
                <a:cs typeface="Helvetica Light" charset="0"/>
              </a:rPr>
              <a:t>And by such means, with such care and skill, a picture is at length painted which leaves in the mind of him who contemplates it with a kindred art, a sense of the fullest satisfaction. The idea of the tale has been presented unblemished, because undisturbed; and this is an end unattainable by the novel. Undue brevity is just as exceptionable here as in the poem; but undue length is yet more to be avoided.</a:t>
            </a:r>
            <a:br>
              <a:rPr lang="en-US" sz="2400" dirty="0">
                <a:latin typeface="Helvetica Light" charset="0"/>
                <a:ea typeface="Helvetica Light" charset="0"/>
                <a:cs typeface="Helvetica Light" charset="0"/>
              </a:rPr>
            </a:br>
            <a:endParaRPr lang="en-US" sz="2400" dirty="0">
              <a:latin typeface="Helvetica Light" charset="0"/>
              <a:ea typeface="Helvetica Light" charset="0"/>
              <a:cs typeface="Helvetica Light" charset="0"/>
            </a:endParaRPr>
          </a:p>
          <a:p>
            <a:pPr marL="0" indent="0" algn="r" defTabSz="914353">
              <a:lnSpc>
                <a:spcPct val="100000"/>
              </a:lnSpc>
              <a:spcBef>
                <a:spcPts val="0"/>
              </a:spcBef>
              <a:spcAft>
                <a:spcPts val="1000"/>
              </a:spcAft>
              <a:buNone/>
              <a:defRPr/>
            </a:pPr>
            <a:r>
              <a:rPr lang="en-US" sz="2400" dirty="0">
                <a:latin typeface="Helvetica Light" charset="0"/>
                <a:ea typeface="Helvetica Light" charset="0"/>
                <a:cs typeface="Helvetica Light" charset="0"/>
              </a:rPr>
              <a:t>~ Poe, “Tale-Writing—Nathaniel Hawthorne” (1847)</a:t>
            </a:r>
            <a:endParaRPr lang="en-US" sz="2400" b="1" dirty="0">
              <a:latin typeface="Helvetica Light" charset="0"/>
              <a:ea typeface="Helvetica Light" charset="0"/>
              <a:cs typeface="Helvetica Light" charset="0"/>
            </a:endParaRP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702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text, nature, painting&#10;&#10;Description automatically generated">
            <a:extLst>
              <a:ext uri="{FF2B5EF4-FFF2-40B4-BE49-F238E27FC236}">
                <a16:creationId xmlns:a16="http://schemas.microsoft.com/office/drawing/2014/main" id="{8E1ADA5C-AE0F-F44E-83B5-F13E9CBE6A45}"/>
              </a:ext>
            </a:extLst>
          </p:cNvPr>
          <p:cNvPicPr>
            <a:picLocks noChangeAspect="1"/>
          </p:cNvPicPr>
          <p:nvPr/>
        </p:nvPicPr>
        <p:blipFill>
          <a:blip r:embed="rId3"/>
          <a:stretch>
            <a:fillRect/>
          </a:stretch>
        </p:blipFill>
        <p:spPr>
          <a:xfrm>
            <a:off x="3689646" y="113580"/>
            <a:ext cx="4812707" cy="6630840"/>
          </a:xfrm>
          <a:prstGeom prst="rect">
            <a:avLst/>
          </a:prstGeom>
        </p:spPr>
      </p:pic>
    </p:spTree>
    <p:extLst>
      <p:ext uri="{BB962C8B-B14F-4D97-AF65-F5344CB8AC3E}">
        <p14:creationId xmlns:p14="http://schemas.microsoft.com/office/powerpoint/2010/main" val="10060981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1056056"/>
            <a:ext cx="11323560" cy="4745887"/>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a:buNone/>
            </a:pPr>
            <a:r>
              <a:rPr lang="en-US" sz="2400" b="1" dirty="0">
                <a:effectLst/>
                <a:latin typeface="Garamond" panose="02020404030301010803" pitchFamily="18" charset="0"/>
              </a:rPr>
              <a:t>From “The Tell-Tale Heart” </a:t>
            </a:r>
            <a:endParaRPr lang="en-US" sz="2400" dirty="0"/>
          </a:p>
          <a:p>
            <a:pPr marL="0" indent="0">
              <a:buNone/>
            </a:pPr>
            <a:r>
              <a:rPr lang="en-US" sz="2400" dirty="0">
                <a:effectLst/>
                <a:latin typeface="Garamond" panose="02020404030301010803" pitchFamily="18" charset="0"/>
              </a:rPr>
              <a:t>TRUE! — nervous — very, very dreadfully nervous I had been, and am; but why will you say that I am mad? The disease had sharpened my senses — not destroyed — not dulled them. Above all was the sense of hearing acute. I heard all things in the heaven and in the earth. I heard many things in hell. How, then, am I mad? Harken! and observe how healthily — how calmly I can tell you the whole story. </a:t>
            </a:r>
            <a:endParaRPr lang="en-US" sz="2400" dirty="0"/>
          </a:p>
          <a:p>
            <a:pPr marL="0" indent="0">
              <a:buNone/>
            </a:pPr>
            <a:r>
              <a:rPr lang="en-US" sz="2400" dirty="0">
                <a:effectLst/>
                <a:latin typeface="Garamond" panose="02020404030301010803" pitchFamily="18" charset="0"/>
              </a:rPr>
              <a:t>It is impossible to say how first the idea entered my brain; but, once conceived, it haunted me day and night. Object there was none. Passion there was none. I loved the old man. He had never wronged me. He had never given me insult. For his gold I had no desire. I think it was his eye! — yes, it was this! He had the eye of a vulture — a pale blue eye, with a film over it. Whenever it fell upon me, my blood ran cold; and so, by degrees — very gradually — I made up my mind to take the life of the old man, and thus rid myself of the eye forever. </a:t>
            </a:r>
            <a:endParaRPr lang="en-US" sz="2400" dirty="0"/>
          </a:p>
          <a:p>
            <a:pPr marL="0" indent="0" algn="r">
              <a:buNone/>
            </a:pPr>
            <a:r>
              <a:rPr lang="en-US" sz="2400" dirty="0">
                <a:effectLst/>
                <a:latin typeface="Garamond" panose="02020404030301010803" pitchFamily="18" charset="0"/>
              </a:rPr>
              <a:t>(1843) </a:t>
            </a:r>
            <a:endParaRPr lang="en-US" sz="2400" dirty="0"/>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560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text, fabric&#10;&#10;Description automatically generated">
            <a:extLst>
              <a:ext uri="{FF2B5EF4-FFF2-40B4-BE49-F238E27FC236}">
                <a16:creationId xmlns:a16="http://schemas.microsoft.com/office/drawing/2014/main" id="{FC06FBC0-CBDA-ED4A-8E2A-0EEF51797605}"/>
              </a:ext>
            </a:extLst>
          </p:cNvPr>
          <p:cNvPicPr>
            <a:picLocks noChangeAspect="1"/>
          </p:cNvPicPr>
          <p:nvPr/>
        </p:nvPicPr>
        <p:blipFill>
          <a:blip r:embed="rId3"/>
          <a:stretch>
            <a:fillRect/>
          </a:stretch>
        </p:blipFill>
        <p:spPr>
          <a:xfrm>
            <a:off x="3669537" y="95080"/>
            <a:ext cx="4852925" cy="6667840"/>
          </a:xfrm>
          <a:prstGeom prst="rect">
            <a:avLst/>
          </a:prstGeom>
        </p:spPr>
      </p:pic>
    </p:spTree>
    <p:extLst>
      <p:ext uri="{BB962C8B-B14F-4D97-AF65-F5344CB8AC3E}">
        <p14:creationId xmlns:p14="http://schemas.microsoft.com/office/powerpoint/2010/main" val="1855023330"/>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214489"/>
            <a:ext cx="11323560" cy="6502400"/>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a:buNone/>
            </a:pPr>
            <a:r>
              <a:rPr lang="en-US" sz="2000" b="1" dirty="0">
                <a:effectLst/>
                <a:latin typeface="Garamond" panose="02020404030301010803" pitchFamily="18" charset="0"/>
              </a:rPr>
              <a:t>From “The Cask of Amontillado” </a:t>
            </a:r>
            <a:endParaRPr lang="en-US" sz="2000" dirty="0"/>
          </a:p>
          <a:p>
            <a:pPr marL="0" indent="0">
              <a:buNone/>
            </a:pPr>
            <a:r>
              <a:rPr lang="en-US" sz="2000" dirty="0">
                <a:effectLst/>
                <a:latin typeface="Garamond" panose="02020404030301010803" pitchFamily="18" charset="0"/>
              </a:rPr>
              <a:t>The thousand injuries of Fortunato I had borne as I best could, but when he ventured upon insult I vowed revenge. You, who so well know the nature of my soul, will not suppose, however, that I gave utterance to a threat. </a:t>
            </a:r>
            <a:r>
              <a:rPr lang="en-US" sz="2000" i="1" dirty="0">
                <a:effectLst/>
                <a:latin typeface="Garamond" panose="02020404030301010803" pitchFamily="18" charset="0"/>
              </a:rPr>
              <a:t>At length </a:t>
            </a:r>
            <a:r>
              <a:rPr lang="en-US" sz="2000" dirty="0">
                <a:effectLst/>
                <a:latin typeface="Garamond" panose="02020404030301010803" pitchFamily="18" charset="0"/>
              </a:rPr>
              <a:t>I would be avenged; this was a point definitively settled — but the very definitiveness with which it was resolved precluded the idea of risk. I must not only punish but punish with impunity. A wrong is unredressed when retribution overtakes its redresser. It is equally unredressed when the avenger fails to make himself felt as such to him who has done the wrong. </a:t>
            </a:r>
            <a:endParaRPr lang="en-US" sz="2000" dirty="0"/>
          </a:p>
          <a:p>
            <a:pPr marL="0" indent="0">
              <a:buNone/>
            </a:pPr>
            <a:r>
              <a:rPr lang="en-US" sz="2000" dirty="0">
                <a:effectLst/>
                <a:latin typeface="Garamond" panose="02020404030301010803" pitchFamily="18" charset="0"/>
              </a:rPr>
              <a:t>It must be understood that neither by word nor deed had I given Fortunato cause to doubt my good will. I continued, as was my wont, to smile in his face, and he did not perceive that my smile </a:t>
            </a:r>
            <a:r>
              <a:rPr lang="en-US" sz="2000" i="1" dirty="0">
                <a:effectLst/>
                <a:latin typeface="Garamond" panose="02020404030301010803" pitchFamily="18" charset="0"/>
              </a:rPr>
              <a:t>now </a:t>
            </a:r>
            <a:r>
              <a:rPr lang="en-US" sz="2000" dirty="0">
                <a:effectLst/>
                <a:latin typeface="Garamond" panose="02020404030301010803" pitchFamily="18" charset="0"/>
              </a:rPr>
              <a:t>was at the thought of his immolation. </a:t>
            </a:r>
            <a:endParaRPr lang="en-US" sz="2000" dirty="0"/>
          </a:p>
          <a:p>
            <a:pPr marL="0" indent="0">
              <a:buNone/>
            </a:pPr>
            <a:r>
              <a:rPr lang="en-US" sz="2000" dirty="0">
                <a:effectLst/>
                <a:latin typeface="Garamond" panose="02020404030301010803" pitchFamily="18" charset="0"/>
              </a:rPr>
              <a:t>He had a weak point — this Fortunato — although in other regards he was a man to be respected and even feared. He prided himself on his connoisseurship in wine. Few Italians have the true virtuoso spirit. For the most part their enthusiasm is adopted to suit the time and opportunity, to practice imposture upon the British and Austrian </a:t>
            </a:r>
            <a:r>
              <a:rPr lang="en-US" sz="2000" i="1" dirty="0">
                <a:effectLst/>
                <a:latin typeface="Garamond" panose="02020404030301010803" pitchFamily="18" charset="0"/>
              </a:rPr>
              <a:t>millionaires</a:t>
            </a:r>
            <a:r>
              <a:rPr lang="en-US" sz="2000" dirty="0">
                <a:effectLst/>
                <a:latin typeface="Garamond" panose="02020404030301010803" pitchFamily="18" charset="0"/>
              </a:rPr>
              <a:t>. In painting and gemmary, Fortunato, like his countrymen, was a quack, but in the matter of old wines he was sincere. In this respect I did not differ from him materially; — I was skillful in the Italian vintages myself, and bought largely whenever I could. </a:t>
            </a:r>
            <a:endParaRPr lang="en-US" sz="2000" dirty="0"/>
          </a:p>
          <a:p>
            <a:pPr marL="0" indent="0">
              <a:buNone/>
            </a:pPr>
            <a:r>
              <a:rPr lang="en-US" sz="2000" dirty="0">
                <a:effectLst/>
                <a:latin typeface="Garamond" panose="02020404030301010803" pitchFamily="18" charset="0"/>
              </a:rPr>
              <a:t>It was about dusk, one evening during the supreme madness of the carnival season, that I encountered my friend. He accosted me with excessive warmth, for he had been drinking much. The man wore motley. He had on a tight-fitting parti-striped dress, and his head was surmounted by the conical cap and bells. I was so pleased to see him that I thought I should never have done wringing his hand. </a:t>
            </a:r>
            <a:endParaRPr lang="en-US" sz="2000" dirty="0"/>
          </a:p>
          <a:p>
            <a:pPr marL="0" indent="0" algn="r">
              <a:buNone/>
            </a:pPr>
            <a:r>
              <a:rPr lang="en-US" sz="2000" dirty="0">
                <a:effectLst/>
                <a:latin typeface="Garamond" panose="02020404030301010803" pitchFamily="18" charset="0"/>
              </a:rPr>
              <a:t>(1846) </a:t>
            </a:r>
            <a:endParaRPr lang="en-US" sz="2000" dirty="0"/>
          </a:p>
          <a:p>
            <a:pPr marL="0" indent="0" defTabSz="914353">
              <a:lnSpc>
                <a:spcPct val="100000"/>
              </a:lnSpc>
              <a:spcBef>
                <a:spcPts val="0"/>
              </a:spcBef>
              <a:spcAft>
                <a:spcPts val="1000"/>
              </a:spcAft>
              <a:buNone/>
              <a:defRPr/>
            </a:pPr>
            <a:endParaRPr lang="en-US" sz="2400" b="1" dirty="0">
              <a:latin typeface="Helvetica Light" charset="0"/>
              <a:ea typeface="Helvetica Light" charset="0"/>
              <a:cs typeface="Helvetica Light" charset="0"/>
            </a:endParaRP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22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text&#10;&#10;Description automatically generated">
            <a:extLst>
              <a:ext uri="{FF2B5EF4-FFF2-40B4-BE49-F238E27FC236}">
                <a16:creationId xmlns:a16="http://schemas.microsoft.com/office/drawing/2014/main" id="{C1DA50B6-6E22-3246-B2FE-79FAB0C9B592}"/>
              </a:ext>
            </a:extLst>
          </p:cNvPr>
          <p:cNvPicPr>
            <a:picLocks noChangeAspect="1"/>
          </p:cNvPicPr>
          <p:nvPr/>
        </p:nvPicPr>
        <p:blipFill rotWithShape="1">
          <a:blip r:embed="rId3"/>
          <a:srcRect l="3909" t="2305" r="1543" b="1987"/>
          <a:stretch/>
        </p:blipFill>
        <p:spPr>
          <a:xfrm>
            <a:off x="4022957" y="265448"/>
            <a:ext cx="4146085" cy="6327103"/>
          </a:xfrm>
          <a:prstGeom prst="rect">
            <a:avLst/>
          </a:prstGeom>
        </p:spPr>
      </p:pic>
    </p:spTree>
    <p:extLst>
      <p:ext uri="{BB962C8B-B14F-4D97-AF65-F5344CB8AC3E}">
        <p14:creationId xmlns:p14="http://schemas.microsoft.com/office/powerpoint/2010/main" val="23762679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ctr" defTabSz="914400" rtl="0" eaLnBrk="1" fontAlgn="auto" latinLnBrk="0" hangingPunct="1">
              <a:lnSpc>
                <a:spcPct val="1000"/>
              </a:lnSpc>
              <a:spcBef>
                <a:spcPts val="0"/>
              </a:spcBef>
              <a:spcAft>
                <a:spcPts val="844"/>
              </a:spcAft>
              <a:buClrTx/>
              <a:buSzTx/>
              <a:buFontTx/>
              <a:buNone/>
              <a:tabLst/>
              <a:defRPr/>
            </a:pP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"questions about the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way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something means, rather than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what</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it means, or even </a:t>
            </a:r>
            <a:r>
              <a:rPr kumimoji="0" lang="en-US" altLang="en-US" sz="100" b="0" i="0" u="sng"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why</a:t>
            </a:r>
            <a:r>
              <a:rPr kumimoji="0" lang="en-US" altLang="en-US" sz="100" b="0" i="0" u="none" strike="noStrike" kern="1200" cap="none" spc="0" normalizeH="0" baseline="0" noProof="0">
                <a:ln>
                  <a:noFill/>
                </a:ln>
                <a:solidFill>
                  <a:srgbClr val="000000"/>
                </a:solidFill>
                <a:effectLst/>
                <a:uLnTx/>
                <a:uFillTx/>
                <a:latin typeface="Book Antiqua" charset="0"/>
                <a:ea typeface="ヒラギノ角ゴ ProN W3" charset="-128"/>
                <a:cs typeface="+mn-cs"/>
                <a:sym typeface="Gill Sans"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434220" y="463390"/>
            <a:ext cx="11323560" cy="5931220"/>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a:buNone/>
            </a:pPr>
            <a:r>
              <a:rPr lang="en-US" sz="2000" b="1" dirty="0">
                <a:effectLst/>
                <a:latin typeface="Garamond" panose="02020404030301010803" pitchFamily="18" charset="0"/>
              </a:rPr>
              <a:t>From “The Masque of the Red Death” </a:t>
            </a:r>
            <a:endParaRPr lang="en-US" sz="2000" dirty="0"/>
          </a:p>
          <a:p>
            <a:pPr marL="0" indent="0">
              <a:buNone/>
            </a:pPr>
            <a:r>
              <a:rPr lang="en-US" sz="2000" dirty="0">
                <a:effectLst/>
                <a:latin typeface="Garamond" panose="02020404030301010803" pitchFamily="18" charset="0"/>
              </a:rPr>
              <a:t>The “Red Death” had long devastated the country. No pestilence had ever been so fatal, or so hideous. Blood was its </a:t>
            </a:r>
            <a:r>
              <a:rPr lang="en-US" sz="2000" dirty="0" err="1">
                <a:effectLst/>
                <a:latin typeface="Garamond" panose="02020404030301010803" pitchFamily="18" charset="0"/>
              </a:rPr>
              <a:t>Avator</a:t>
            </a:r>
            <a:r>
              <a:rPr lang="en-US" sz="2000" dirty="0">
                <a:effectLst/>
                <a:latin typeface="Garamond" panose="02020404030301010803" pitchFamily="18" charset="0"/>
              </a:rPr>
              <a:t> and its seal — the redness and the horror of blood. There were sharp pains, and sudden dizziness, and then profuse bleeding at the pores, with dissolution. The scarlet stains upon the body and especially upon the face of the victim, were the pest ban which shut him out from the aid and from the sympathy of his fellow-men. And the whole seizure, progress and termination of the disease, were the incidents of half an hour. </a:t>
            </a:r>
            <a:endParaRPr lang="en-US" sz="2000" dirty="0"/>
          </a:p>
          <a:p>
            <a:pPr marL="0" indent="0">
              <a:buNone/>
            </a:pPr>
            <a:r>
              <a:rPr lang="en-US" sz="2000" dirty="0">
                <a:effectLst/>
                <a:latin typeface="Garamond" panose="02020404030301010803" pitchFamily="18" charset="0"/>
              </a:rPr>
              <a:t>But the Prince Prospero was happy and dauntless and sagacious. When his dominions were half depopulated, he summoned to his presence a thousand hale and light-hearted friends from among the knights and dames of his court, and with these retired to the deep seclusion of one of his castellated abbeys. This was an extensive and magnificent structure, the creation of the prince’s own eccentric yet august taste. A strong and lofty wall girdled it in. This wall had gates of iron. The courtiers, having entered, brought furnaces and massy hammers and welded the bolts. They resolved to leave means neither of ingress or egress to the sudden impulses of despair or of frenzy from within. The abbey was amply provisioned. With such precautions the courtiers might bid defiance to contagion. The external world could take care of itself. In the meantime it was folly to grieve, or to think. The prince had provided all the appliances of pleasure. There were buffoons, there were </a:t>
            </a:r>
            <a:r>
              <a:rPr lang="en-US" sz="2000" dirty="0" err="1">
                <a:effectLst/>
                <a:latin typeface="Garamond" panose="02020404030301010803" pitchFamily="18" charset="0"/>
              </a:rPr>
              <a:t>improvisatori</a:t>
            </a:r>
            <a:r>
              <a:rPr lang="en-US" sz="2000" dirty="0">
                <a:effectLst/>
                <a:latin typeface="Garamond" panose="02020404030301010803" pitchFamily="18" charset="0"/>
              </a:rPr>
              <a:t>, there were ballet-dancers, there were musicians, there was Beauty, there was wine. All these and security were within. Without was the “Red Death.” </a:t>
            </a:r>
            <a:endParaRPr lang="en-US" sz="2000" dirty="0"/>
          </a:p>
          <a:p>
            <a:pPr marL="0" indent="0">
              <a:buNone/>
            </a:pPr>
            <a:r>
              <a:rPr lang="en-US" sz="2000" dirty="0">
                <a:effectLst/>
                <a:latin typeface="Garamond" panose="02020404030301010803" pitchFamily="18" charset="0"/>
              </a:rPr>
              <a:t>It was toward the close of the fifth or sixth month of his seclusion, and while the pestilence raged most furiously abroad, that the Prince Prospero entertained his thousand friends at a masked ball of the most unusual magnificence. </a:t>
            </a:r>
            <a:endParaRPr lang="en-US" sz="2000" dirty="0"/>
          </a:p>
          <a:p>
            <a:pPr marL="0" indent="0" algn="r">
              <a:buNone/>
            </a:pPr>
            <a:r>
              <a:rPr lang="en-US" sz="2000" dirty="0">
                <a:effectLst/>
                <a:latin typeface="Garamond" panose="02020404030301010803" pitchFamily="18" charset="0"/>
              </a:rPr>
              <a:t>(1845) </a:t>
            </a:r>
            <a:endParaRPr lang="en-US" sz="2000" dirty="0"/>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214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lnSpc>
                <a:spcPct val="1000"/>
              </a:lnSpc>
              <a:spcAft>
                <a:spcPts val="844"/>
              </a:spcAft>
              <a:defRPr/>
            </a:pPr>
            <a:r>
              <a:rPr lang="en-US" altLang="en-US" sz="100">
                <a:latin typeface="Book Antiqua" charset="0"/>
              </a:rPr>
              <a:t>"questions about the </a:t>
            </a:r>
            <a:r>
              <a:rPr lang="en-US" altLang="en-US" sz="100" u="sng">
                <a:latin typeface="Book Antiqua" charset="0"/>
              </a:rPr>
              <a:t>way</a:t>
            </a:r>
            <a:r>
              <a:rPr lang="en-US" altLang="en-US" sz="100">
                <a:latin typeface="Book Antiqua" charset="0"/>
              </a:rPr>
              <a:t> something means, rather than </a:t>
            </a:r>
            <a:r>
              <a:rPr lang="en-US" altLang="en-US" sz="100" u="sng">
                <a:latin typeface="Book Antiqua" charset="0"/>
              </a:rPr>
              <a:t>what</a:t>
            </a:r>
            <a:r>
              <a:rPr lang="en-US" altLang="en-US" sz="100">
                <a:latin typeface="Book Antiqua" charset="0"/>
              </a:rPr>
              <a:t> it means, or even </a:t>
            </a:r>
            <a:r>
              <a:rPr lang="en-US" altLang="en-US" sz="100" u="sng">
                <a:latin typeface="Book Antiqua" charset="0"/>
              </a:rPr>
              <a:t>why</a:t>
            </a:r>
            <a:r>
              <a:rPr lang="en-US" altLang="en-US" sz="100">
                <a:latin typeface="Book Antiqua"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pic>
        <p:nvPicPr>
          <p:cNvPr id="10243" name="Picture 3" descr="03940601sm.jpg"/>
          <p:cNvPicPr>
            <a:picLocks noChangeAspect="1"/>
          </p:cNvPicPr>
          <p:nvPr/>
        </p:nvPicPr>
        <p:blipFill rotWithShape="1">
          <a:blip r:embed="rId3">
            <a:extLst>
              <a:ext uri="{28A0092B-C50C-407E-A947-70E740481C1C}">
                <a14:useLocalDpi xmlns:a14="http://schemas.microsoft.com/office/drawing/2010/main" val="0"/>
              </a:ext>
            </a:extLst>
          </a:blip>
          <a:srcRect l="8107" t="11197" r="16743" b="10749"/>
          <a:stretch/>
        </p:blipFill>
        <p:spPr bwMode="auto">
          <a:xfrm>
            <a:off x="321594" y="198619"/>
            <a:ext cx="4991725" cy="64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568152" y="243512"/>
            <a:ext cx="6369015" cy="6370975"/>
          </a:xfrm>
          <a:prstGeom prst="rect">
            <a:avLst/>
          </a:prstGeom>
          <a:noFill/>
        </p:spPr>
        <p:txBody>
          <a:bodyPr wrap="square" rtlCol="0">
            <a:spAutoFit/>
          </a:bodyPr>
          <a:lstStyle/>
          <a:p>
            <a:r>
              <a:rPr lang="en-US" sz="2400" dirty="0">
                <a:solidFill>
                  <a:prstClr val="black"/>
                </a:solidFill>
                <a:latin typeface="Helvetica" pitchFamily="2" charset="0"/>
                <a:ea typeface="Helvetica" charset="0"/>
                <a:cs typeface="Helvetica" charset="0"/>
              </a:rPr>
              <a:t>Edgar Allan Poe (1809–1849)</a:t>
            </a:r>
          </a:p>
          <a:p>
            <a:endParaRPr lang="en-US" sz="2400" dirty="0">
              <a:solidFill>
                <a:srgbClr val="FF0000"/>
              </a:solidFill>
              <a:latin typeface="Helvetica Light" charset="0"/>
              <a:ea typeface="Helvetica Light" charset="0"/>
              <a:cs typeface="Helvetica Light" charset="0"/>
            </a:endParaRPr>
          </a:p>
          <a:p>
            <a:pPr marL="342900" indent="-342900">
              <a:buFont typeface="Arial" charset="0"/>
              <a:buChar char="•"/>
            </a:pPr>
            <a:r>
              <a:rPr lang="en-US" sz="2400" dirty="0">
                <a:latin typeface="Helvetica Light" charset="0"/>
                <a:ea typeface="Helvetica Light" charset="0"/>
                <a:cs typeface="Helvetica Light" charset="0"/>
              </a:rPr>
              <a:t>Born in Boston to two actors, Poe is orphaned young and then estranged from his adoptive family</a:t>
            </a:r>
          </a:p>
          <a:p>
            <a:pPr marL="342900" indent="-342900">
              <a:buFont typeface="Arial" charset="0"/>
              <a:buChar char="•"/>
            </a:pPr>
            <a:r>
              <a:rPr lang="en-US" sz="2400" dirty="0">
                <a:latin typeface="Helvetica Light" charset="0"/>
                <a:ea typeface="Helvetica Light" charset="0"/>
                <a:cs typeface="Helvetica Light" charset="0"/>
              </a:rPr>
              <a:t>Although peripatetic, Poe is a self-fashioned southerner with “pretentions to the planter class”</a:t>
            </a:r>
          </a:p>
          <a:p>
            <a:pPr marL="342900" indent="-342900">
              <a:buFont typeface="Arial" charset="0"/>
              <a:buChar char="•"/>
            </a:pPr>
            <a:r>
              <a:rPr lang="en-US" sz="2400" dirty="0">
                <a:latin typeface="Helvetica Light" charset="0"/>
                <a:ea typeface="Helvetica Light" charset="0"/>
                <a:cs typeface="Helvetica Light" charset="0"/>
              </a:rPr>
              <a:t>He struggles mightily to make ends meet as a writer throughout his life</a:t>
            </a:r>
          </a:p>
          <a:p>
            <a:pPr marL="342900" indent="-342900">
              <a:buFont typeface="Arial" charset="0"/>
              <a:buChar char="•"/>
            </a:pPr>
            <a:r>
              <a:rPr lang="en-US" sz="2400" dirty="0">
                <a:latin typeface="Helvetica Light" charset="0"/>
                <a:ea typeface="Helvetica Light" charset="0"/>
                <a:cs typeface="Helvetica Light" charset="0"/>
              </a:rPr>
              <a:t>He also works in a number of genres and modes: tales of terror, horror, and sensation; detective fiction; poetry; science fiction; hoaxes; literary criticism</a:t>
            </a:r>
          </a:p>
          <a:p>
            <a:pPr marL="342900" indent="-342900">
              <a:buFont typeface="Arial" charset="0"/>
              <a:buChar char="•"/>
            </a:pPr>
            <a:r>
              <a:rPr lang="en-US" sz="2400" dirty="0">
                <a:latin typeface="Helvetica Light" charset="0"/>
                <a:ea typeface="Helvetica Light" charset="0"/>
                <a:cs typeface="Helvetica Light" charset="0"/>
              </a:rPr>
              <a:t>Both a critical problem and a cultural phenomenon, Poe remains exceptionally influential</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434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lnSpc>
                <a:spcPct val="1000"/>
              </a:lnSpc>
              <a:spcAft>
                <a:spcPts val="844"/>
              </a:spcAft>
              <a:defRPr/>
            </a:pPr>
            <a:r>
              <a:rPr lang="en-US" altLang="en-US" sz="100">
                <a:latin typeface="Book Antiqua" charset="0"/>
              </a:rPr>
              <a:t>"questions about the </a:t>
            </a:r>
            <a:r>
              <a:rPr lang="en-US" altLang="en-US" sz="100" u="sng">
                <a:latin typeface="Book Antiqua" charset="0"/>
              </a:rPr>
              <a:t>way</a:t>
            </a:r>
            <a:r>
              <a:rPr lang="en-US" altLang="en-US" sz="100">
                <a:latin typeface="Book Antiqua" charset="0"/>
              </a:rPr>
              <a:t> something means, rather than </a:t>
            </a:r>
            <a:r>
              <a:rPr lang="en-US" altLang="en-US" sz="100" u="sng">
                <a:latin typeface="Book Antiqua" charset="0"/>
              </a:rPr>
              <a:t>what</a:t>
            </a:r>
            <a:r>
              <a:rPr lang="en-US" altLang="en-US" sz="100">
                <a:latin typeface="Book Antiqua" charset="0"/>
              </a:rPr>
              <a:t> it means, or even </a:t>
            </a:r>
            <a:r>
              <a:rPr lang="en-US" altLang="en-US" sz="100" u="sng">
                <a:latin typeface="Book Antiqua" charset="0"/>
              </a:rPr>
              <a:t>why</a:t>
            </a:r>
            <a:r>
              <a:rPr lang="en-US" altLang="en-US" sz="100">
                <a:latin typeface="Book Antiqua"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139267" name="Content Placeholder 4"/>
          <p:cNvSpPr>
            <a:spLocks noGrp="1"/>
          </p:cNvSpPr>
          <p:nvPr>
            <p:ph sz="half" idx="1"/>
          </p:nvPr>
        </p:nvSpPr>
        <p:spPr bwMode="auto">
          <a:xfrm>
            <a:off x="286871" y="358587"/>
            <a:ext cx="11636188" cy="6078071"/>
          </a:xfrm>
          <a:extLst>
            <a:ext uri="{909E8E84-426E-40dd-AFC4-6F175D3DCCD1}"/>
            <a:ext uri="{91240B29-F687-4f45-9708-019B960494DF}"/>
          </a:extLst>
        </p:spPr>
        <p:txBody>
          <a:bodyPr vert="horz" wrap="square" lIns="64292" tIns="32146" rIns="64292" bIns="32146" numCol="1" rtlCol="0" anchor="t" anchorCtr="0" compatLnSpc="1">
            <a:prstTxWarp prst="textNoShape">
              <a:avLst/>
            </a:prstTxWarp>
            <a:noAutofit/>
          </a:bodyPr>
          <a:lstStyle/>
          <a:p>
            <a:pPr marL="0" indent="0" defTabSz="914353">
              <a:lnSpc>
                <a:spcPct val="130000"/>
              </a:lnSpc>
              <a:spcBef>
                <a:spcPts val="1000"/>
              </a:spcBef>
              <a:buNone/>
              <a:defRPr/>
            </a:pPr>
            <a:r>
              <a:rPr lang="en-US" sz="2400" b="1" dirty="0">
                <a:latin typeface="Helvetica Light" charset="0"/>
                <a:ea typeface="Helvetica Light" charset="0"/>
                <a:cs typeface="Helvetica Light" charset="0"/>
              </a:rPr>
              <a:t>Poe as a Biographical Subject</a:t>
            </a:r>
          </a:p>
          <a:p>
            <a:pPr marL="0" indent="0" defTabSz="914353">
              <a:lnSpc>
                <a:spcPct val="130000"/>
              </a:lnSpc>
              <a:spcBef>
                <a:spcPts val="1000"/>
              </a:spcBef>
              <a:buNone/>
              <a:defRPr/>
            </a:pPr>
            <a:endParaRPr lang="en-US" sz="2400" b="1" dirty="0">
              <a:latin typeface="Helvetica Light" charset="0"/>
              <a:ea typeface="Helvetica Light" charset="0"/>
              <a:cs typeface="Helvetica Light" charset="0"/>
            </a:endParaRPr>
          </a:p>
          <a:p>
            <a:pPr marL="0" indent="0" defTabSz="914353">
              <a:lnSpc>
                <a:spcPct val="130000"/>
              </a:lnSpc>
              <a:buNone/>
              <a:defRPr/>
            </a:pPr>
            <a:r>
              <a:rPr lang="en-US" sz="2400" dirty="0">
                <a:latin typeface="Helvetica Light" charset="0"/>
                <a:ea typeface="Helvetica Light" charset="0"/>
                <a:cs typeface="Helvetica Light" charset="0"/>
              </a:rPr>
              <a:t>Edgar Allan Poe is dead. He died in Baltimore the day before yesterday. This announcement will startle many, but few will be grieved by it. </a:t>
            </a:r>
          </a:p>
          <a:p>
            <a:pPr marL="0" indent="0" algn="r" defTabSz="914353">
              <a:lnSpc>
                <a:spcPct val="130000"/>
              </a:lnSpc>
              <a:buNone/>
              <a:defRPr/>
            </a:pPr>
            <a:r>
              <a:rPr lang="en-US" sz="2400" dirty="0">
                <a:latin typeface="Helvetica Light" charset="0"/>
                <a:ea typeface="Helvetica Light" charset="0"/>
                <a:cs typeface="Helvetica Light" charset="0"/>
              </a:rPr>
              <a:t>~ Rufus W. Griswold, “Death of Edgar Allan Poe” </a:t>
            </a:r>
          </a:p>
          <a:p>
            <a:pPr marL="0" indent="0" algn="r" defTabSz="914353">
              <a:lnSpc>
                <a:spcPct val="130000"/>
              </a:lnSpc>
              <a:buNone/>
              <a:defRPr/>
            </a:pPr>
            <a:r>
              <a:rPr lang="en-US" sz="2400" i="1" dirty="0">
                <a:latin typeface="Helvetica Light" charset="0"/>
                <a:ea typeface="Helvetica Light" charset="0"/>
                <a:cs typeface="Helvetica Light" charset="0"/>
              </a:rPr>
              <a:t>New York Tribune </a:t>
            </a:r>
            <a:r>
              <a:rPr lang="en-US" sz="2400" dirty="0">
                <a:latin typeface="Helvetica Light" charset="0"/>
                <a:ea typeface="Helvetica Light" charset="0"/>
                <a:cs typeface="Helvetica Light" charset="0"/>
              </a:rPr>
              <a:t>9 October 1849</a:t>
            </a:r>
          </a:p>
          <a:p>
            <a:pPr defTabSz="914353">
              <a:lnSpc>
                <a:spcPct val="130000"/>
              </a:lnSpc>
              <a:buFont typeface="Wingdings" charset="2"/>
              <a:buChar char="ü"/>
              <a:defRPr/>
            </a:pPr>
            <a:r>
              <a:rPr lang="en-US" sz="2400" dirty="0">
                <a:latin typeface="Helvetica Light" charset="0"/>
                <a:ea typeface="Helvetica Light" charset="0"/>
                <a:cs typeface="Helvetica Light" charset="0"/>
              </a:rPr>
              <a:t>    Incomplete record</a:t>
            </a:r>
          </a:p>
          <a:p>
            <a:pPr defTabSz="914353">
              <a:lnSpc>
                <a:spcPct val="130000"/>
              </a:lnSpc>
              <a:buFont typeface="Wingdings" charset="2"/>
              <a:buChar char="ü"/>
              <a:defRPr/>
            </a:pPr>
            <a:r>
              <a:rPr lang="en-US" sz="2400" dirty="0">
                <a:latin typeface="Helvetica Light" charset="0"/>
                <a:ea typeface="Helvetica Light" charset="0"/>
                <a:cs typeface="Helvetica Light" charset="0"/>
              </a:rPr>
              <a:t>    Historical inaccuracies</a:t>
            </a:r>
          </a:p>
          <a:p>
            <a:pPr defTabSz="914353">
              <a:lnSpc>
                <a:spcPct val="130000"/>
              </a:lnSpc>
              <a:buFont typeface="Wingdings" charset="2"/>
              <a:buChar char="ü"/>
              <a:defRPr/>
            </a:pPr>
            <a:r>
              <a:rPr lang="en-US" sz="2400" dirty="0">
                <a:latin typeface="Helvetica Light" charset="0"/>
                <a:ea typeface="Helvetica Light" charset="0"/>
                <a:cs typeface="Helvetica Light" charset="0"/>
              </a:rPr>
              <a:t>    Lurid details</a:t>
            </a:r>
          </a:p>
          <a:p>
            <a:pPr defTabSz="914353">
              <a:lnSpc>
                <a:spcPct val="130000"/>
              </a:lnSpc>
              <a:buFont typeface="Wingdings" charset="2"/>
              <a:buChar char="ü"/>
              <a:defRPr/>
            </a:pPr>
            <a:r>
              <a:rPr lang="en-US" sz="2400" dirty="0">
                <a:latin typeface="Helvetica Light" charset="0"/>
                <a:ea typeface="Helvetica Light" charset="0"/>
                <a:cs typeface="Helvetica Light" charset="0"/>
              </a:rPr>
              <a:t>    Biographical fallacy</a:t>
            </a:r>
          </a:p>
          <a:p>
            <a:pPr marL="0" indent="0" defTabSz="914353">
              <a:lnSpc>
                <a:spcPct val="130000"/>
              </a:lnSpc>
              <a:spcBef>
                <a:spcPts val="1000"/>
              </a:spcBef>
              <a:buNone/>
              <a:defRPr/>
            </a:pPr>
            <a:endParaRPr lang="en-US" sz="2400" b="1" dirty="0">
              <a:latin typeface="Helvetica Light" charset="0"/>
              <a:ea typeface="Helvetica Light" charset="0"/>
              <a:cs typeface="Helvetica Light" charset="0"/>
            </a:endParaRP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03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lnSpc>
                <a:spcPct val="1000"/>
              </a:lnSpc>
              <a:spcAft>
                <a:spcPts val="844"/>
              </a:spcAft>
              <a:defRPr/>
            </a:pPr>
            <a:r>
              <a:rPr lang="en-US" altLang="en-US" sz="100">
                <a:latin typeface="Book Antiqua" charset="0"/>
              </a:rPr>
              <a:t>"questions about the </a:t>
            </a:r>
            <a:r>
              <a:rPr lang="en-US" altLang="en-US" sz="100" u="sng">
                <a:latin typeface="Book Antiqua" charset="0"/>
              </a:rPr>
              <a:t>way</a:t>
            </a:r>
            <a:r>
              <a:rPr lang="en-US" altLang="en-US" sz="100">
                <a:latin typeface="Book Antiqua" charset="0"/>
              </a:rPr>
              <a:t> something means, rather than </a:t>
            </a:r>
            <a:r>
              <a:rPr lang="en-US" altLang="en-US" sz="100" u="sng">
                <a:latin typeface="Book Antiqua" charset="0"/>
              </a:rPr>
              <a:t>what</a:t>
            </a:r>
            <a:r>
              <a:rPr lang="en-US" altLang="en-US" sz="100">
                <a:latin typeface="Book Antiqua" charset="0"/>
              </a:rPr>
              <a:t> it means, or even </a:t>
            </a:r>
            <a:r>
              <a:rPr lang="en-US" altLang="en-US" sz="100" u="sng">
                <a:latin typeface="Book Antiqua" charset="0"/>
              </a:rPr>
              <a:t>why</a:t>
            </a:r>
            <a:r>
              <a:rPr lang="en-US" altLang="en-US" sz="100">
                <a:latin typeface="Book Antiqua"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website&#10;&#10;Description automatically generated">
            <a:extLst>
              <a:ext uri="{FF2B5EF4-FFF2-40B4-BE49-F238E27FC236}">
                <a16:creationId xmlns:a16="http://schemas.microsoft.com/office/drawing/2014/main" id="{60DA3C7B-6D67-A247-A562-298FE041ED21}"/>
              </a:ext>
            </a:extLst>
          </p:cNvPr>
          <p:cNvPicPr>
            <a:picLocks noChangeAspect="1"/>
          </p:cNvPicPr>
          <p:nvPr/>
        </p:nvPicPr>
        <p:blipFill>
          <a:blip r:embed="rId3"/>
          <a:stretch>
            <a:fillRect/>
          </a:stretch>
        </p:blipFill>
        <p:spPr>
          <a:xfrm>
            <a:off x="1467555" y="275833"/>
            <a:ext cx="9256889" cy="6306334"/>
          </a:xfrm>
          <a:prstGeom prst="rect">
            <a:avLst/>
          </a:prstGeom>
        </p:spPr>
      </p:pic>
    </p:spTree>
    <p:extLst>
      <p:ext uri="{BB962C8B-B14F-4D97-AF65-F5344CB8AC3E}">
        <p14:creationId xmlns:p14="http://schemas.microsoft.com/office/powerpoint/2010/main" val="3009694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spect="1"/>
          </p:cNvSpPr>
          <p:nvPr/>
        </p:nvSpPr>
        <p:spPr>
          <a:xfrm>
            <a:off x="-75564059" y="2571777"/>
            <a:ext cx="923079" cy="6697"/>
          </a:xfrm>
          <a:prstGeom prst="rect">
            <a:avLst/>
          </a:prstGeom>
          <a:noFill/>
        </p:spPr>
        <p:txBody>
          <a:bodyPr anchor="ctr">
            <a:normAutofit fontScale="25000" lnSpcReduction="20000"/>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lnSpc>
                <a:spcPct val="1000"/>
              </a:lnSpc>
              <a:spcAft>
                <a:spcPts val="844"/>
              </a:spcAft>
              <a:defRPr/>
            </a:pPr>
            <a:r>
              <a:rPr lang="en-US" altLang="en-US" sz="100">
                <a:latin typeface="Book Antiqua" charset="0"/>
              </a:rPr>
              <a:t>"questions about the </a:t>
            </a:r>
            <a:r>
              <a:rPr lang="en-US" altLang="en-US" sz="100" u="sng">
                <a:latin typeface="Book Antiqua" charset="0"/>
              </a:rPr>
              <a:t>way</a:t>
            </a:r>
            <a:r>
              <a:rPr lang="en-US" altLang="en-US" sz="100">
                <a:latin typeface="Book Antiqua" charset="0"/>
              </a:rPr>
              <a:t> something means, rather than </a:t>
            </a:r>
            <a:r>
              <a:rPr lang="en-US" altLang="en-US" sz="100" u="sng">
                <a:latin typeface="Book Antiqua" charset="0"/>
              </a:rPr>
              <a:t>what</a:t>
            </a:r>
            <a:r>
              <a:rPr lang="en-US" altLang="en-US" sz="100">
                <a:latin typeface="Book Antiqua" charset="0"/>
              </a:rPr>
              <a:t> it means, or even </a:t>
            </a:r>
            <a:r>
              <a:rPr lang="en-US" altLang="en-US" sz="100" u="sng">
                <a:latin typeface="Book Antiqua" charset="0"/>
              </a:rPr>
              <a:t>why</a:t>
            </a:r>
            <a:r>
              <a:rPr lang="en-US" altLang="en-US" sz="100">
                <a:latin typeface="Book Antiqua" charset="0"/>
              </a:rPr>
              <a:t>." She continues: "It is not that literary studies is uninterested in the what and the why. . . . But literariness, which lies at the heart of literary studies, is a matter of style, form, genre, and verbal interplay, as well as of social and political context--not only the realm of reference and context but also intrinsic structural elements like grammar, rhetoric, and syntax; tropes and figures; assonance and echo" (12). </a:t>
            </a:r>
          </a:p>
        </p:txBody>
      </p:sp>
      <p:sp>
        <p:nvSpPr>
          <p:cNvPr id="5" name="Rectangle 4"/>
          <p:cNvSpPr/>
          <p:nvPr/>
        </p:nvSpPr>
        <p:spPr>
          <a:xfrm>
            <a:off x="0" y="0"/>
            <a:ext cx="12192000" cy="6858000"/>
          </a:xfrm>
          <a:prstGeom prst="rect">
            <a:avLst/>
          </a:prstGeom>
          <a:noFill/>
          <a:ln>
            <a:solidFill>
              <a:schemeClr val="accent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10;&#10;Description automatically generated">
            <a:extLst>
              <a:ext uri="{FF2B5EF4-FFF2-40B4-BE49-F238E27FC236}">
                <a16:creationId xmlns:a16="http://schemas.microsoft.com/office/drawing/2014/main" id="{8FD54D5B-FC16-0B48-A24C-9AFAAC12E126}"/>
              </a:ext>
            </a:extLst>
          </p:cNvPr>
          <p:cNvPicPr>
            <a:picLocks noChangeAspect="1"/>
          </p:cNvPicPr>
          <p:nvPr/>
        </p:nvPicPr>
        <p:blipFill>
          <a:blip r:embed="rId3"/>
          <a:stretch>
            <a:fillRect/>
          </a:stretch>
        </p:blipFill>
        <p:spPr>
          <a:xfrm>
            <a:off x="2347974" y="518424"/>
            <a:ext cx="7496051" cy="5821152"/>
          </a:xfrm>
          <a:prstGeom prst="rect">
            <a:avLst/>
          </a:prstGeom>
        </p:spPr>
      </p:pic>
    </p:spTree>
    <p:extLst>
      <p:ext uri="{BB962C8B-B14F-4D97-AF65-F5344CB8AC3E}">
        <p14:creationId xmlns:p14="http://schemas.microsoft.com/office/powerpoint/2010/main" val="806096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6620</TotalTime>
  <Words>8768</Words>
  <Application>Microsoft Macintosh PowerPoint</Application>
  <PresentationFormat>Widescreen</PresentationFormat>
  <Paragraphs>496</Paragraphs>
  <Slides>58</Slides>
  <Notes>58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58</vt:i4>
      </vt:variant>
    </vt:vector>
  </HeadingPairs>
  <TitlesOfParts>
    <vt:vector size="71" baseType="lpstr">
      <vt:lpstr>Arial</vt:lpstr>
      <vt:lpstr>Book Antiqua</vt:lpstr>
      <vt:lpstr>Calibri</vt:lpstr>
      <vt:lpstr>Calibri Light</vt:lpstr>
      <vt:lpstr>Garamond</vt:lpstr>
      <vt:lpstr>Helvetica</vt:lpstr>
      <vt:lpstr>Helvetica Light</vt:lpstr>
      <vt:lpstr>Wingdings</vt:lpstr>
      <vt:lpstr>Zapfino</vt:lpstr>
      <vt:lpstr>Office Theme</vt:lpstr>
      <vt:lpstr>5_Office Theme</vt:lpstr>
      <vt:lpstr>6_Office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had now gone so far as the conception of a Raven, the bird of ill-omen, monotonously repeating the one word “Nevermore” at the conclusion of each stanza in a poem of melancholy tone, and in length about one hundred lines. Now, never losing sight of the object—supremeness or perfection at all points, I asked myself—“Of all melancholy topics what, according to the universal understanding of mankind, is the most melancholy?” Death, was the obvious reply. “And when,” I said, “is this most melancholy of topics most poetical?” From what I have already explained at some length the answer here also is obvious—“When it most closely allies itself to Beauty: the death then of a beautiful woman is, unquestionably, the most poetical topic in the world, and equally is it beyond doubt that the lips best suited for such topic are those of a bereaved lover.”        ~ Edgar Allan Poe, “The Philosophy of Composition” (1846)</vt:lpstr>
      <vt:lpstr>Poe’s ladies, those dream-dimmed, ethereal living dead of his poems, have been taken as exemplars of what Poe called “supernal Beauty”—an entitlement that he would degrade again and again. Think about Lady Madeline Usher returning from the grave as a brute and bloodied thing, reduced from a woman of beauty to the frenziedly iterated ”it” of her brother Roderick. Many of the dissolutions and decays so marked in Poe's tales about women subvert the status of women as a saving ideal, thus undermining his own “Philosophy of Composition”: the “death of a beautiful woman is, unquestionably, the most poetical topic in the world.” No longer pure or passive, she returns as an earthy—and very unpoetical—subject. (240)  Perhaps all of Poe's work is finally about radical dehumanization: You can de-materialize—idealize—by turning humans into animals or by turning them into angels. (243)                   ~ Joan Dayan, “Amorous Bondage: Poe, Ladies and Slaves”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This Course Differs from Ordinary Online Classes:                           Your Active Real-Time Roles</dc:title>
  <dc:creator>Microsoft Office User</dc:creator>
  <cp:lastModifiedBy>Coleman Hutchison</cp:lastModifiedBy>
  <cp:revision>1659</cp:revision>
  <dcterms:created xsi:type="dcterms:W3CDTF">2016-01-17T14:05:58Z</dcterms:created>
  <dcterms:modified xsi:type="dcterms:W3CDTF">2021-10-25T21:52:25Z</dcterms:modified>
</cp:coreProperties>
</file>