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387" r:id="rId4"/>
    <p:sldId id="388" r:id="rId5"/>
    <p:sldId id="389" r:id="rId6"/>
    <p:sldId id="393" r:id="rId7"/>
    <p:sldId id="344" r:id="rId8"/>
    <p:sldId id="264" r:id="rId9"/>
    <p:sldId id="265" r:id="rId10"/>
    <p:sldId id="266" r:id="rId11"/>
    <p:sldId id="346" r:id="rId12"/>
    <p:sldId id="347" r:id="rId13"/>
    <p:sldId id="345" r:id="rId14"/>
    <p:sldId id="371" r:id="rId15"/>
    <p:sldId id="263" r:id="rId16"/>
    <p:sldId id="39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4" autoAdjust="0"/>
    <p:restoredTop sz="94660"/>
  </p:normalViewPr>
  <p:slideViewPr>
    <p:cSldViewPr snapToGrid="0">
      <p:cViewPr varScale="1">
        <p:scale>
          <a:sx n="131" d="100"/>
          <a:sy n="131" d="100"/>
        </p:scale>
        <p:origin x="41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B191A-3032-4CBC-8E32-B182D0A966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94A0BA-CE4A-4678-9128-C7532258B3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0142ED-E519-40C1-B303-2613D19795A6}"/>
              </a:ext>
            </a:extLst>
          </p:cNvPr>
          <p:cNvSpPr>
            <a:spLocks noGrp="1"/>
          </p:cNvSpPr>
          <p:nvPr>
            <p:ph type="dt" sz="half" idx="10"/>
          </p:nvPr>
        </p:nvSpPr>
        <p:spPr/>
        <p:txBody>
          <a:bodyPr/>
          <a:lstStyle/>
          <a:p>
            <a:fld id="{726B15EF-273B-4670-B870-16071D697056}" type="datetimeFigureOut">
              <a:rPr lang="en-US" smtClean="0"/>
              <a:t>6/10/21</a:t>
            </a:fld>
            <a:endParaRPr lang="en-US"/>
          </a:p>
        </p:txBody>
      </p:sp>
      <p:sp>
        <p:nvSpPr>
          <p:cNvPr id="5" name="Footer Placeholder 4">
            <a:extLst>
              <a:ext uri="{FF2B5EF4-FFF2-40B4-BE49-F238E27FC236}">
                <a16:creationId xmlns:a16="http://schemas.microsoft.com/office/drawing/2014/main" id="{F859FD0A-52AE-4703-B55C-7D4FCF2B8D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05FCD2-7702-4476-BF97-873079BDB315}"/>
              </a:ext>
            </a:extLst>
          </p:cNvPr>
          <p:cNvSpPr>
            <a:spLocks noGrp="1"/>
          </p:cNvSpPr>
          <p:nvPr>
            <p:ph type="sldNum" sz="quarter" idx="12"/>
          </p:nvPr>
        </p:nvSpPr>
        <p:spPr/>
        <p:txBody>
          <a:bodyPr/>
          <a:lstStyle/>
          <a:p>
            <a:fld id="{AABD0C91-6660-425F-ABC3-129446380B7F}" type="slidenum">
              <a:rPr lang="en-US" smtClean="0"/>
              <a:t>‹#›</a:t>
            </a:fld>
            <a:endParaRPr lang="en-US"/>
          </a:p>
        </p:txBody>
      </p:sp>
    </p:spTree>
    <p:extLst>
      <p:ext uri="{BB962C8B-B14F-4D97-AF65-F5344CB8AC3E}">
        <p14:creationId xmlns:p14="http://schemas.microsoft.com/office/powerpoint/2010/main" val="774311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2C81A-F156-41A0-B3C5-4A40B96BF8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FAE73D-AECB-4B55-8DBE-614C3A68AB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7490BE-FBF0-4CE7-9733-2BB8FB771D8F}"/>
              </a:ext>
            </a:extLst>
          </p:cNvPr>
          <p:cNvSpPr>
            <a:spLocks noGrp="1"/>
          </p:cNvSpPr>
          <p:nvPr>
            <p:ph type="dt" sz="half" idx="10"/>
          </p:nvPr>
        </p:nvSpPr>
        <p:spPr/>
        <p:txBody>
          <a:bodyPr/>
          <a:lstStyle/>
          <a:p>
            <a:fld id="{726B15EF-273B-4670-B870-16071D697056}" type="datetimeFigureOut">
              <a:rPr lang="en-US" smtClean="0"/>
              <a:t>6/10/21</a:t>
            </a:fld>
            <a:endParaRPr lang="en-US"/>
          </a:p>
        </p:txBody>
      </p:sp>
      <p:sp>
        <p:nvSpPr>
          <p:cNvPr id="5" name="Footer Placeholder 4">
            <a:extLst>
              <a:ext uri="{FF2B5EF4-FFF2-40B4-BE49-F238E27FC236}">
                <a16:creationId xmlns:a16="http://schemas.microsoft.com/office/drawing/2014/main" id="{A6CF00BB-1D78-45AF-AE97-BCA354496E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6FC4BD-E652-49AC-A779-1275ABB5FD40}"/>
              </a:ext>
            </a:extLst>
          </p:cNvPr>
          <p:cNvSpPr>
            <a:spLocks noGrp="1"/>
          </p:cNvSpPr>
          <p:nvPr>
            <p:ph type="sldNum" sz="quarter" idx="12"/>
          </p:nvPr>
        </p:nvSpPr>
        <p:spPr/>
        <p:txBody>
          <a:bodyPr/>
          <a:lstStyle/>
          <a:p>
            <a:fld id="{AABD0C91-6660-425F-ABC3-129446380B7F}" type="slidenum">
              <a:rPr lang="en-US" smtClean="0"/>
              <a:t>‹#›</a:t>
            </a:fld>
            <a:endParaRPr lang="en-US"/>
          </a:p>
        </p:txBody>
      </p:sp>
    </p:spTree>
    <p:extLst>
      <p:ext uri="{BB962C8B-B14F-4D97-AF65-F5344CB8AC3E}">
        <p14:creationId xmlns:p14="http://schemas.microsoft.com/office/powerpoint/2010/main" val="4010289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EF3FD4-9228-4047-92C8-1AE1A526987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BBF1B3-E169-4CCE-8F5D-240F667291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420979-8823-4378-8066-40AF5D554865}"/>
              </a:ext>
            </a:extLst>
          </p:cNvPr>
          <p:cNvSpPr>
            <a:spLocks noGrp="1"/>
          </p:cNvSpPr>
          <p:nvPr>
            <p:ph type="dt" sz="half" idx="10"/>
          </p:nvPr>
        </p:nvSpPr>
        <p:spPr/>
        <p:txBody>
          <a:bodyPr/>
          <a:lstStyle/>
          <a:p>
            <a:fld id="{726B15EF-273B-4670-B870-16071D697056}" type="datetimeFigureOut">
              <a:rPr lang="en-US" smtClean="0"/>
              <a:t>6/10/21</a:t>
            </a:fld>
            <a:endParaRPr lang="en-US"/>
          </a:p>
        </p:txBody>
      </p:sp>
      <p:sp>
        <p:nvSpPr>
          <p:cNvPr id="5" name="Footer Placeholder 4">
            <a:extLst>
              <a:ext uri="{FF2B5EF4-FFF2-40B4-BE49-F238E27FC236}">
                <a16:creationId xmlns:a16="http://schemas.microsoft.com/office/drawing/2014/main" id="{463815ED-8F87-4213-8FD7-79DD2C594C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C6F378-3131-4F7B-BC09-5C6D2D8DCA7B}"/>
              </a:ext>
            </a:extLst>
          </p:cNvPr>
          <p:cNvSpPr>
            <a:spLocks noGrp="1"/>
          </p:cNvSpPr>
          <p:nvPr>
            <p:ph type="sldNum" sz="quarter" idx="12"/>
          </p:nvPr>
        </p:nvSpPr>
        <p:spPr/>
        <p:txBody>
          <a:bodyPr/>
          <a:lstStyle/>
          <a:p>
            <a:fld id="{AABD0C91-6660-425F-ABC3-129446380B7F}" type="slidenum">
              <a:rPr lang="en-US" smtClean="0"/>
              <a:t>‹#›</a:t>
            </a:fld>
            <a:endParaRPr lang="en-US"/>
          </a:p>
        </p:txBody>
      </p:sp>
    </p:spTree>
    <p:extLst>
      <p:ext uri="{BB962C8B-B14F-4D97-AF65-F5344CB8AC3E}">
        <p14:creationId xmlns:p14="http://schemas.microsoft.com/office/powerpoint/2010/main" val="2347740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2D453-2BBD-4271-B86B-7BE1EDD31A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D9E163-B73C-49B9-85F2-F9601C9CB7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ADE15-4702-4E08-BDA1-F1CD6DDCDA6D}"/>
              </a:ext>
            </a:extLst>
          </p:cNvPr>
          <p:cNvSpPr>
            <a:spLocks noGrp="1"/>
          </p:cNvSpPr>
          <p:nvPr>
            <p:ph type="dt" sz="half" idx="10"/>
          </p:nvPr>
        </p:nvSpPr>
        <p:spPr/>
        <p:txBody>
          <a:bodyPr/>
          <a:lstStyle/>
          <a:p>
            <a:fld id="{726B15EF-273B-4670-B870-16071D697056}" type="datetimeFigureOut">
              <a:rPr lang="en-US" smtClean="0"/>
              <a:t>6/10/21</a:t>
            </a:fld>
            <a:endParaRPr lang="en-US"/>
          </a:p>
        </p:txBody>
      </p:sp>
      <p:sp>
        <p:nvSpPr>
          <p:cNvPr id="5" name="Footer Placeholder 4">
            <a:extLst>
              <a:ext uri="{FF2B5EF4-FFF2-40B4-BE49-F238E27FC236}">
                <a16:creationId xmlns:a16="http://schemas.microsoft.com/office/drawing/2014/main" id="{3FDABCC2-9A78-43DC-852F-82DCE8C6B8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20358A-47DF-40EA-A30A-269B613490DE}"/>
              </a:ext>
            </a:extLst>
          </p:cNvPr>
          <p:cNvSpPr>
            <a:spLocks noGrp="1"/>
          </p:cNvSpPr>
          <p:nvPr>
            <p:ph type="sldNum" sz="quarter" idx="12"/>
          </p:nvPr>
        </p:nvSpPr>
        <p:spPr/>
        <p:txBody>
          <a:bodyPr/>
          <a:lstStyle/>
          <a:p>
            <a:fld id="{AABD0C91-6660-425F-ABC3-129446380B7F}" type="slidenum">
              <a:rPr lang="en-US" smtClean="0"/>
              <a:t>‹#›</a:t>
            </a:fld>
            <a:endParaRPr lang="en-US"/>
          </a:p>
        </p:txBody>
      </p:sp>
    </p:spTree>
    <p:extLst>
      <p:ext uri="{BB962C8B-B14F-4D97-AF65-F5344CB8AC3E}">
        <p14:creationId xmlns:p14="http://schemas.microsoft.com/office/powerpoint/2010/main" val="289391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C57DB-55BA-4147-9669-F08FA5551E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E429D4-FD1B-4342-AF79-C922E9185F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007E91-256E-45D2-A18F-C288430B0946}"/>
              </a:ext>
            </a:extLst>
          </p:cNvPr>
          <p:cNvSpPr>
            <a:spLocks noGrp="1"/>
          </p:cNvSpPr>
          <p:nvPr>
            <p:ph type="dt" sz="half" idx="10"/>
          </p:nvPr>
        </p:nvSpPr>
        <p:spPr/>
        <p:txBody>
          <a:bodyPr/>
          <a:lstStyle/>
          <a:p>
            <a:fld id="{726B15EF-273B-4670-B870-16071D697056}" type="datetimeFigureOut">
              <a:rPr lang="en-US" smtClean="0"/>
              <a:t>6/10/21</a:t>
            </a:fld>
            <a:endParaRPr lang="en-US"/>
          </a:p>
        </p:txBody>
      </p:sp>
      <p:sp>
        <p:nvSpPr>
          <p:cNvPr id="5" name="Footer Placeholder 4">
            <a:extLst>
              <a:ext uri="{FF2B5EF4-FFF2-40B4-BE49-F238E27FC236}">
                <a16:creationId xmlns:a16="http://schemas.microsoft.com/office/drawing/2014/main" id="{DC6D3F09-4D64-4306-BFBE-ECFC80C693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4AA433-9770-486C-A449-14C6E4A8A99D}"/>
              </a:ext>
            </a:extLst>
          </p:cNvPr>
          <p:cNvSpPr>
            <a:spLocks noGrp="1"/>
          </p:cNvSpPr>
          <p:nvPr>
            <p:ph type="sldNum" sz="quarter" idx="12"/>
          </p:nvPr>
        </p:nvSpPr>
        <p:spPr/>
        <p:txBody>
          <a:bodyPr/>
          <a:lstStyle/>
          <a:p>
            <a:fld id="{AABD0C91-6660-425F-ABC3-129446380B7F}" type="slidenum">
              <a:rPr lang="en-US" smtClean="0"/>
              <a:t>‹#›</a:t>
            </a:fld>
            <a:endParaRPr lang="en-US"/>
          </a:p>
        </p:txBody>
      </p:sp>
    </p:spTree>
    <p:extLst>
      <p:ext uri="{BB962C8B-B14F-4D97-AF65-F5344CB8AC3E}">
        <p14:creationId xmlns:p14="http://schemas.microsoft.com/office/powerpoint/2010/main" val="2370051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3C568-1D29-4AF6-A9F2-A5AA17167D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DBCD5A-3AE6-4ACF-AF2E-A51A250B82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3AEE98-AC48-4A66-A80F-0D73964DC0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726AC6-336A-4960-9025-DE62569AC252}"/>
              </a:ext>
            </a:extLst>
          </p:cNvPr>
          <p:cNvSpPr>
            <a:spLocks noGrp="1"/>
          </p:cNvSpPr>
          <p:nvPr>
            <p:ph type="dt" sz="half" idx="10"/>
          </p:nvPr>
        </p:nvSpPr>
        <p:spPr/>
        <p:txBody>
          <a:bodyPr/>
          <a:lstStyle/>
          <a:p>
            <a:fld id="{726B15EF-273B-4670-B870-16071D697056}" type="datetimeFigureOut">
              <a:rPr lang="en-US" smtClean="0"/>
              <a:t>6/10/21</a:t>
            </a:fld>
            <a:endParaRPr lang="en-US"/>
          </a:p>
        </p:txBody>
      </p:sp>
      <p:sp>
        <p:nvSpPr>
          <p:cNvPr id="6" name="Footer Placeholder 5">
            <a:extLst>
              <a:ext uri="{FF2B5EF4-FFF2-40B4-BE49-F238E27FC236}">
                <a16:creationId xmlns:a16="http://schemas.microsoft.com/office/drawing/2014/main" id="{FA9141BF-4F1F-4525-B48A-B3B11DCBB6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72785A-38C3-4E09-ACD5-5AD3E5F43A91}"/>
              </a:ext>
            </a:extLst>
          </p:cNvPr>
          <p:cNvSpPr>
            <a:spLocks noGrp="1"/>
          </p:cNvSpPr>
          <p:nvPr>
            <p:ph type="sldNum" sz="quarter" idx="12"/>
          </p:nvPr>
        </p:nvSpPr>
        <p:spPr/>
        <p:txBody>
          <a:bodyPr/>
          <a:lstStyle/>
          <a:p>
            <a:fld id="{AABD0C91-6660-425F-ABC3-129446380B7F}" type="slidenum">
              <a:rPr lang="en-US" smtClean="0"/>
              <a:t>‹#›</a:t>
            </a:fld>
            <a:endParaRPr lang="en-US"/>
          </a:p>
        </p:txBody>
      </p:sp>
    </p:spTree>
    <p:extLst>
      <p:ext uri="{BB962C8B-B14F-4D97-AF65-F5344CB8AC3E}">
        <p14:creationId xmlns:p14="http://schemas.microsoft.com/office/powerpoint/2010/main" val="2683422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ACA8B-CB42-4497-915D-E8103DAA10A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432A1B-F929-4E71-876B-E70CCFB535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FE67AF-A629-4150-9B2B-18FC4BE832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BAE3AA-3737-46E6-9C0F-DA7A61D55C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ED630A-3A50-4E6E-8A88-2FA88F307E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9605B5-3466-4568-BE8F-F34C94407E78}"/>
              </a:ext>
            </a:extLst>
          </p:cNvPr>
          <p:cNvSpPr>
            <a:spLocks noGrp="1"/>
          </p:cNvSpPr>
          <p:nvPr>
            <p:ph type="dt" sz="half" idx="10"/>
          </p:nvPr>
        </p:nvSpPr>
        <p:spPr/>
        <p:txBody>
          <a:bodyPr/>
          <a:lstStyle/>
          <a:p>
            <a:fld id="{726B15EF-273B-4670-B870-16071D697056}" type="datetimeFigureOut">
              <a:rPr lang="en-US" smtClean="0"/>
              <a:t>6/10/21</a:t>
            </a:fld>
            <a:endParaRPr lang="en-US"/>
          </a:p>
        </p:txBody>
      </p:sp>
      <p:sp>
        <p:nvSpPr>
          <p:cNvPr id="8" name="Footer Placeholder 7">
            <a:extLst>
              <a:ext uri="{FF2B5EF4-FFF2-40B4-BE49-F238E27FC236}">
                <a16:creationId xmlns:a16="http://schemas.microsoft.com/office/drawing/2014/main" id="{C43E358F-CEEE-4FD4-A8C4-FA2120CF428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EEAB248-1FDE-4EB0-8FAD-38F2C025FE05}"/>
              </a:ext>
            </a:extLst>
          </p:cNvPr>
          <p:cNvSpPr>
            <a:spLocks noGrp="1"/>
          </p:cNvSpPr>
          <p:nvPr>
            <p:ph type="sldNum" sz="quarter" idx="12"/>
          </p:nvPr>
        </p:nvSpPr>
        <p:spPr/>
        <p:txBody>
          <a:bodyPr/>
          <a:lstStyle/>
          <a:p>
            <a:fld id="{AABD0C91-6660-425F-ABC3-129446380B7F}" type="slidenum">
              <a:rPr lang="en-US" smtClean="0"/>
              <a:t>‹#›</a:t>
            </a:fld>
            <a:endParaRPr lang="en-US"/>
          </a:p>
        </p:txBody>
      </p:sp>
    </p:spTree>
    <p:extLst>
      <p:ext uri="{BB962C8B-B14F-4D97-AF65-F5344CB8AC3E}">
        <p14:creationId xmlns:p14="http://schemas.microsoft.com/office/powerpoint/2010/main" val="671762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C6ED9-0A6F-48F9-ACAC-95AC3109F5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358569-263E-4BCB-ACFA-322FE7DD81D2}"/>
              </a:ext>
            </a:extLst>
          </p:cNvPr>
          <p:cNvSpPr>
            <a:spLocks noGrp="1"/>
          </p:cNvSpPr>
          <p:nvPr>
            <p:ph type="dt" sz="half" idx="10"/>
          </p:nvPr>
        </p:nvSpPr>
        <p:spPr/>
        <p:txBody>
          <a:bodyPr/>
          <a:lstStyle/>
          <a:p>
            <a:fld id="{726B15EF-273B-4670-B870-16071D697056}" type="datetimeFigureOut">
              <a:rPr lang="en-US" smtClean="0"/>
              <a:t>6/10/21</a:t>
            </a:fld>
            <a:endParaRPr lang="en-US"/>
          </a:p>
        </p:txBody>
      </p:sp>
      <p:sp>
        <p:nvSpPr>
          <p:cNvPr id="4" name="Footer Placeholder 3">
            <a:extLst>
              <a:ext uri="{FF2B5EF4-FFF2-40B4-BE49-F238E27FC236}">
                <a16:creationId xmlns:a16="http://schemas.microsoft.com/office/drawing/2014/main" id="{6B3EF36B-A3D2-48D0-BA33-067BC37581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283868-F54A-4F7F-A4B6-0A7EDF6377D8}"/>
              </a:ext>
            </a:extLst>
          </p:cNvPr>
          <p:cNvSpPr>
            <a:spLocks noGrp="1"/>
          </p:cNvSpPr>
          <p:nvPr>
            <p:ph type="sldNum" sz="quarter" idx="12"/>
          </p:nvPr>
        </p:nvSpPr>
        <p:spPr/>
        <p:txBody>
          <a:bodyPr/>
          <a:lstStyle/>
          <a:p>
            <a:fld id="{AABD0C91-6660-425F-ABC3-129446380B7F}" type="slidenum">
              <a:rPr lang="en-US" smtClean="0"/>
              <a:t>‹#›</a:t>
            </a:fld>
            <a:endParaRPr lang="en-US"/>
          </a:p>
        </p:txBody>
      </p:sp>
    </p:spTree>
    <p:extLst>
      <p:ext uri="{BB962C8B-B14F-4D97-AF65-F5344CB8AC3E}">
        <p14:creationId xmlns:p14="http://schemas.microsoft.com/office/powerpoint/2010/main" val="3130230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BA0995-E5B4-4DE7-BDB1-E20CAF4AE6E2}"/>
              </a:ext>
            </a:extLst>
          </p:cNvPr>
          <p:cNvSpPr>
            <a:spLocks noGrp="1"/>
          </p:cNvSpPr>
          <p:nvPr>
            <p:ph type="dt" sz="half" idx="10"/>
          </p:nvPr>
        </p:nvSpPr>
        <p:spPr/>
        <p:txBody>
          <a:bodyPr/>
          <a:lstStyle/>
          <a:p>
            <a:fld id="{726B15EF-273B-4670-B870-16071D697056}" type="datetimeFigureOut">
              <a:rPr lang="en-US" smtClean="0"/>
              <a:t>6/10/21</a:t>
            </a:fld>
            <a:endParaRPr lang="en-US"/>
          </a:p>
        </p:txBody>
      </p:sp>
      <p:sp>
        <p:nvSpPr>
          <p:cNvPr id="3" name="Footer Placeholder 2">
            <a:extLst>
              <a:ext uri="{FF2B5EF4-FFF2-40B4-BE49-F238E27FC236}">
                <a16:creationId xmlns:a16="http://schemas.microsoft.com/office/drawing/2014/main" id="{D2E4BF6C-2E3B-417B-9424-AEB0F66FDD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30D2070-392C-432D-88F6-4FF63C6488B3}"/>
              </a:ext>
            </a:extLst>
          </p:cNvPr>
          <p:cNvSpPr>
            <a:spLocks noGrp="1"/>
          </p:cNvSpPr>
          <p:nvPr>
            <p:ph type="sldNum" sz="quarter" idx="12"/>
          </p:nvPr>
        </p:nvSpPr>
        <p:spPr/>
        <p:txBody>
          <a:bodyPr/>
          <a:lstStyle/>
          <a:p>
            <a:fld id="{AABD0C91-6660-425F-ABC3-129446380B7F}" type="slidenum">
              <a:rPr lang="en-US" smtClean="0"/>
              <a:t>‹#›</a:t>
            </a:fld>
            <a:endParaRPr lang="en-US"/>
          </a:p>
        </p:txBody>
      </p:sp>
    </p:spTree>
    <p:extLst>
      <p:ext uri="{BB962C8B-B14F-4D97-AF65-F5344CB8AC3E}">
        <p14:creationId xmlns:p14="http://schemas.microsoft.com/office/powerpoint/2010/main" val="37159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321A6-8A18-4159-BBCD-1C13DAEA7F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23BBFAA-8E80-4F58-89F3-E4A5772FEC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8223B0-A2EE-4CBE-9B38-AFA26B60CD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612CFB-D53C-4BE6-809F-EB502BD98C45}"/>
              </a:ext>
            </a:extLst>
          </p:cNvPr>
          <p:cNvSpPr>
            <a:spLocks noGrp="1"/>
          </p:cNvSpPr>
          <p:nvPr>
            <p:ph type="dt" sz="half" idx="10"/>
          </p:nvPr>
        </p:nvSpPr>
        <p:spPr/>
        <p:txBody>
          <a:bodyPr/>
          <a:lstStyle/>
          <a:p>
            <a:fld id="{726B15EF-273B-4670-B870-16071D697056}" type="datetimeFigureOut">
              <a:rPr lang="en-US" smtClean="0"/>
              <a:t>6/10/21</a:t>
            </a:fld>
            <a:endParaRPr lang="en-US"/>
          </a:p>
        </p:txBody>
      </p:sp>
      <p:sp>
        <p:nvSpPr>
          <p:cNvPr id="6" name="Footer Placeholder 5">
            <a:extLst>
              <a:ext uri="{FF2B5EF4-FFF2-40B4-BE49-F238E27FC236}">
                <a16:creationId xmlns:a16="http://schemas.microsoft.com/office/drawing/2014/main" id="{9B3902FC-0B53-4A9E-96DF-017F4E40B2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30A19C-BAC7-42C4-9914-582D817CE453}"/>
              </a:ext>
            </a:extLst>
          </p:cNvPr>
          <p:cNvSpPr>
            <a:spLocks noGrp="1"/>
          </p:cNvSpPr>
          <p:nvPr>
            <p:ph type="sldNum" sz="quarter" idx="12"/>
          </p:nvPr>
        </p:nvSpPr>
        <p:spPr/>
        <p:txBody>
          <a:bodyPr/>
          <a:lstStyle/>
          <a:p>
            <a:fld id="{AABD0C91-6660-425F-ABC3-129446380B7F}" type="slidenum">
              <a:rPr lang="en-US" smtClean="0"/>
              <a:t>‹#›</a:t>
            </a:fld>
            <a:endParaRPr lang="en-US"/>
          </a:p>
        </p:txBody>
      </p:sp>
    </p:spTree>
    <p:extLst>
      <p:ext uri="{BB962C8B-B14F-4D97-AF65-F5344CB8AC3E}">
        <p14:creationId xmlns:p14="http://schemas.microsoft.com/office/powerpoint/2010/main" val="1155796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0D609-3D35-41AD-9CE0-B000BB62DA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251F3A-7FCB-4A9F-8683-6D3719827E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AF4635-FAFB-410F-B941-3A10236189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07C014-4FB5-44F8-A987-51D65378061C}"/>
              </a:ext>
            </a:extLst>
          </p:cNvPr>
          <p:cNvSpPr>
            <a:spLocks noGrp="1"/>
          </p:cNvSpPr>
          <p:nvPr>
            <p:ph type="dt" sz="half" idx="10"/>
          </p:nvPr>
        </p:nvSpPr>
        <p:spPr/>
        <p:txBody>
          <a:bodyPr/>
          <a:lstStyle/>
          <a:p>
            <a:fld id="{726B15EF-273B-4670-B870-16071D697056}" type="datetimeFigureOut">
              <a:rPr lang="en-US" smtClean="0"/>
              <a:t>6/10/21</a:t>
            </a:fld>
            <a:endParaRPr lang="en-US"/>
          </a:p>
        </p:txBody>
      </p:sp>
      <p:sp>
        <p:nvSpPr>
          <p:cNvPr id="6" name="Footer Placeholder 5">
            <a:extLst>
              <a:ext uri="{FF2B5EF4-FFF2-40B4-BE49-F238E27FC236}">
                <a16:creationId xmlns:a16="http://schemas.microsoft.com/office/drawing/2014/main" id="{5EDF8EE4-E586-411D-B0D6-AAC2D960CF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708850-7DE1-4A01-A93F-CA2E521B39AF}"/>
              </a:ext>
            </a:extLst>
          </p:cNvPr>
          <p:cNvSpPr>
            <a:spLocks noGrp="1"/>
          </p:cNvSpPr>
          <p:nvPr>
            <p:ph type="sldNum" sz="quarter" idx="12"/>
          </p:nvPr>
        </p:nvSpPr>
        <p:spPr/>
        <p:txBody>
          <a:bodyPr/>
          <a:lstStyle/>
          <a:p>
            <a:fld id="{AABD0C91-6660-425F-ABC3-129446380B7F}" type="slidenum">
              <a:rPr lang="en-US" smtClean="0"/>
              <a:t>‹#›</a:t>
            </a:fld>
            <a:endParaRPr lang="en-US"/>
          </a:p>
        </p:txBody>
      </p:sp>
    </p:spTree>
    <p:extLst>
      <p:ext uri="{BB962C8B-B14F-4D97-AF65-F5344CB8AC3E}">
        <p14:creationId xmlns:p14="http://schemas.microsoft.com/office/powerpoint/2010/main" val="2916202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2D54EC-BEB0-4A2D-B80A-EDF3BE91A3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0FF7AA-B982-41D2-9BA0-404539CCD5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317B0D-D27A-4041-A97C-CBE317B69A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6B15EF-273B-4670-B870-16071D697056}" type="datetimeFigureOut">
              <a:rPr lang="en-US" smtClean="0"/>
              <a:t>6/10/21</a:t>
            </a:fld>
            <a:endParaRPr lang="en-US"/>
          </a:p>
        </p:txBody>
      </p:sp>
      <p:sp>
        <p:nvSpPr>
          <p:cNvPr id="5" name="Footer Placeholder 4">
            <a:extLst>
              <a:ext uri="{FF2B5EF4-FFF2-40B4-BE49-F238E27FC236}">
                <a16:creationId xmlns:a16="http://schemas.microsoft.com/office/drawing/2014/main" id="{F33B7B7A-2500-41EF-ADB8-FC3C58FA9D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46C9858-8D83-45F8-9F46-E82FBCB05B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BD0C91-6660-425F-ABC3-129446380B7F}" type="slidenum">
              <a:rPr lang="en-US" smtClean="0"/>
              <a:t>‹#›</a:t>
            </a:fld>
            <a:endParaRPr lang="en-US"/>
          </a:p>
        </p:txBody>
      </p:sp>
    </p:spTree>
    <p:extLst>
      <p:ext uri="{BB962C8B-B14F-4D97-AF65-F5344CB8AC3E}">
        <p14:creationId xmlns:p14="http://schemas.microsoft.com/office/powerpoint/2010/main" val="3092061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8A1B7-E687-4BF2-A70B-9BC52FF95960}"/>
              </a:ext>
            </a:extLst>
          </p:cNvPr>
          <p:cNvSpPr>
            <a:spLocks noGrp="1"/>
          </p:cNvSpPr>
          <p:nvPr>
            <p:ph type="ctrTitle"/>
          </p:nvPr>
        </p:nvSpPr>
        <p:spPr>
          <a:xfrm>
            <a:off x="1524000" y="1112984"/>
            <a:ext cx="9144000" cy="2387600"/>
          </a:xfrm>
        </p:spPr>
        <p:txBody>
          <a:bodyPr/>
          <a:lstStyle/>
          <a:p>
            <a:r>
              <a:rPr lang="en-US" sz="4000" dirty="0"/>
              <a:t>Understanding and Teaching</a:t>
            </a:r>
            <a:br>
              <a:rPr lang="en-US" dirty="0"/>
            </a:br>
            <a:r>
              <a:rPr lang="en-US" dirty="0"/>
              <a:t>The Red River War</a:t>
            </a:r>
          </a:p>
        </p:txBody>
      </p:sp>
      <p:sp>
        <p:nvSpPr>
          <p:cNvPr id="3" name="Subtitle 2">
            <a:extLst>
              <a:ext uri="{FF2B5EF4-FFF2-40B4-BE49-F238E27FC236}">
                <a16:creationId xmlns:a16="http://schemas.microsoft.com/office/drawing/2014/main" id="{6AFE9021-F3EF-4D2B-BE2A-DF0812222B3D}"/>
              </a:ext>
            </a:extLst>
          </p:cNvPr>
          <p:cNvSpPr>
            <a:spLocks noGrp="1"/>
          </p:cNvSpPr>
          <p:nvPr>
            <p:ph type="subTitle" idx="1"/>
          </p:nvPr>
        </p:nvSpPr>
        <p:spPr/>
        <p:txBody>
          <a:bodyPr>
            <a:normAutofit/>
          </a:bodyPr>
          <a:lstStyle/>
          <a:p>
            <a:r>
              <a:rPr lang="en-US" i="1" dirty="0"/>
              <a:t>Humanities Texas </a:t>
            </a:r>
            <a:r>
              <a:rPr lang="en-US" dirty="0"/>
              <a:t>Online Program</a:t>
            </a:r>
          </a:p>
          <a:p>
            <a:r>
              <a:rPr lang="en-US" dirty="0"/>
              <a:t>Daniel J. Gelo, PhD</a:t>
            </a:r>
          </a:p>
          <a:p>
            <a:r>
              <a:rPr lang="en-US" dirty="0"/>
              <a:t>March 1, 2021</a:t>
            </a:r>
          </a:p>
        </p:txBody>
      </p:sp>
    </p:spTree>
    <p:extLst>
      <p:ext uri="{BB962C8B-B14F-4D97-AF65-F5344CB8AC3E}">
        <p14:creationId xmlns:p14="http://schemas.microsoft.com/office/powerpoint/2010/main" val="19528285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3C1FE9-F818-4A71-BBB6-064327B654A3}"/>
              </a:ext>
            </a:extLst>
          </p:cNvPr>
          <p:cNvPicPr>
            <a:picLocks noChangeAspect="1"/>
          </p:cNvPicPr>
          <p:nvPr/>
        </p:nvPicPr>
        <p:blipFill>
          <a:blip r:embed="rId2"/>
          <a:stretch>
            <a:fillRect/>
          </a:stretch>
        </p:blipFill>
        <p:spPr>
          <a:xfrm>
            <a:off x="1939067" y="760827"/>
            <a:ext cx="8238838" cy="5486400"/>
          </a:xfrm>
          <a:prstGeom prst="rect">
            <a:avLst/>
          </a:prstGeom>
        </p:spPr>
      </p:pic>
    </p:spTree>
    <p:extLst>
      <p:ext uri="{BB962C8B-B14F-4D97-AF65-F5344CB8AC3E}">
        <p14:creationId xmlns:p14="http://schemas.microsoft.com/office/powerpoint/2010/main" val="3543521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BD2F1A-DED3-4DE9-A566-A579B8D0DD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5546" y="493542"/>
            <a:ext cx="8913642" cy="5942428"/>
          </a:xfrm>
          <a:prstGeom prst="rect">
            <a:avLst/>
          </a:prstGeom>
        </p:spPr>
      </p:pic>
    </p:spTree>
    <p:extLst>
      <p:ext uri="{BB962C8B-B14F-4D97-AF65-F5344CB8AC3E}">
        <p14:creationId xmlns:p14="http://schemas.microsoft.com/office/powerpoint/2010/main" val="13112749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E4D8C2-2CDF-46EF-AACB-A4424FBC0268}"/>
              </a:ext>
            </a:extLst>
          </p:cNvPr>
          <p:cNvPicPr>
            <a:picLocks noChangeAspect="1"/>
          </p:cNvPicPr>
          <p:nvPr/>
        </p:nvPicPr>
        <p:blipFill>
          <a:blip r:embed="rId2"/>
          <a:stretch>
            <a:fillRect/>
          </a:stretch>
        </p:blipFill>
        <p:spPr>
          <a:xfrm>
            <a:off x="1667323" y="0"/>
            <a:ext cx="8857354" cy="6858000"/>
          </a:xfrm>
          <a:prstGeom prst="rect">
            <a:avLst/>
          </a:prstGeom>
        </p:spPr>
      </p:pic>
    </p:spTree>
    <p:extLst>
      <p:ext uri="{BB962C8B-B14F-4D97-AF65-F5344CB8AC3E}">
        <p14:creationId xmlns:p14="http://schemas.microsoft.com/office/powerpoint/2010/main" val="2608202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5B6D37-F3F0-4CF9-A265-646B62494DFE}"/>
              </a:ext>
            </a:extLst>
          </p:cNvPr>
          <p:cNvPicPr>
            <a:picLocks noChangeAspect="1"/>
          </p:cNvPicPr>
          <p:nvPr/>
        </p:nvPicPr>
        <p:blipFill>
          <a:blip r:embed="rId2"/>
          <a:stretch>
            <a:fillRect/>
          </a:stretch>
        </p:blipFill>
        <p:spPr>
          <a:xfrm>
            <a:off x="2239889" y="536917"/>
            <a:ext cx="7712221" cy="5784166"/>
          </a:xfrm>
          <a:prstGeom prst="rect">
            <a:avLst/>
          </a:prstGeom>
        </p:spPr>
      </p:pic>
    </p:spTree>
    <p:extLst>
      <p:ext uri="{BB962C8B-B14F-4D97-AF65-F5344CB8AC3E}">
        <p14:creationId xmlns:p14="http://schemas.microsoft.com/office/powerpoint/2010/main" val="3764847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5DAC57-90BB-4F64-9FA2-AC0F6707C970}"/>
              </a:ext>
            </a:extLst>
          </p:cNvPr>
          <p:cNvPicPr>
            <a:picLocks noChangeAspect="1"/>
          </p:cNvPicPr>
          <p:nvPr/>
        </p:nvPicPr>
        <p:blipFill>
          <a:blip r:embed="rId2"/>
          <a:stretch>
            <a:fillRect/>
          </a:stretch>
        </p:blipFill>
        <p:spPr>
          <a:xfrm>
            <a:off x="370270" y="201420"/>
            <a:ext cx="11202752" cy="6595620"/>
          </a:xfrm>
          <a:prstGeom prst="rect">
            <a:avLst/>
          </a:prstGeom>
        </p:spPr>
      </p:pic>
    </p:spTree>
    <p:extLst>
      <p:ext uri="{BB962C8B-B14F-4D97-AF65-F5344CB8AC3E}">
        <p14:creationId xmlns:p14="http://schemas.microsoft.com/office/powerpoint/2010/main" val="24651427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5D486F-D597-463B-BBFC-83EE086E9690}"/>
              </a:ext>
            </a:extLst>
          </p:cNvPr>
          <p:cNvPicPr>
            <a:picLocks noChangeAspect="1"/>
          </p:cNvPicPr>
          <p:nvPr/>
        </p:nvPicPr>
        <p:blipFill>
          <a:blip r:embed="rId2"/>
          <a:stretch>
            <a:fillRect/>
          </a:stretch>
        </p:blipFill>
        <p:spPr>
          <a:xfrm>
            <a:off x="3523145" y="0"/>
            <a:ext cx="5145709" cy="6858000"/>
          </a:xfrm>
          <a:prstGeom prst="rect">
            <a:avLst/>
          </a:prstGeom>
        </p:spPr>
      </p:pic>
    </p:spTree>
    <p:extLst>
      <p:ext uri="{BB962C8B-B14F-4D97-AF65-F5344CB8AC3E}">
        <p14:creationId xmlns:p14="http://schemas.microsoft.com/office/powerpoint/2010/main" val="3780390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FCA593-01B9-4773-A2D6-135C9163590F}"/>
              </a:ext>
            </a:extLst>
          </p:cNvPr>
          <p:cNvPicPr>
            <a:picLocks noChangeAspect="1"/>
          </p:cNvPicPr>
          <p:nvPr/>
        </p:nvPicPr>
        <p:blipFill rotWithShape="1">
          <a:blip r:embed="rId2"/>
          <a:srcRect t="-3191" b="3847"/>
          <a:stretch/>
        </p:blipFill>
        <p:spPr>
          <a:xfrm>
            <a:off x="2691251" y="1444116"/>
            <a:ext cx="6743847" cy="4817034"/>
          </a:xfrm>
          <a:prstGeom prst="rect">
            <a:avLst/>
          </a:prstGeom>
        </p:spPr>
      </p:pic>
      <p:sp>
        <p:nvSpPr>
          <p:cNvPr id="4" name="Title 3">
            <a:extLst>
              <a:ext uri="{FF2B5EF4-FFF2-40B4-BE49-F238E27FC236}">
                <a16:creationId xmlns:a16="http://schemas.microsoft.com/office/drawing/2014/main" id="{16ED8925-9168-43C5-B5AF-43A47EF52586}"/>
              </a:ext>
            </a:extLst>
          </p:cNvPr>
          <p:cNvSpPr>
            <a:spLocks noGrp="1"/>
          </p:cNvSpPr>
          <p:nvPr>
            <p:ph type="title"/>
          </p:nvPr>
        </p:nvSpPr>
        <p:spPr/>
        <p:txBody>
          <a:bodyPr/>
          <a:lstStyle/>
          <a:p>
            <a:r>
              <a:rPr lang="en-US" b="1" dirty="0"/>
              <a:t>       Medicine Lodge Treaty October 1867</a:t>
            </a:r>
          </a:p>
        </p:txBody>
      </p:sp>
    </p:spTree>
    <p:extLst>
      <p:ext uri="{BB962C8B-B14F-4D97-AF65-F5344CB8AC3E}">
        <p14:creationId xmlns:p14="http://schemas.microsoft.com/office/powerpoint/2010/main" val="1289771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09A9F-03CA-40E3-B9B0-6A5672D74BE9}"/>
              </a:ext>
            </a:extLst>
          </p:cNvPr>
          <p:cNvSpPr>
            <a:spLocks noGrp="1"/>
          </p:cNvSpPr>
          <p:nvPr>
            <p:ph type="title"/>
          </p:nvPr>
        </p:nvSpPr>
        <p:spPr/>
        <p:txBody>
          <a:bodyPr/>
          <a:lstStyle/>
          <a:p>
            <a:r>
              <a:rPr lang="en-US" dirty="0"/>
              <a:t>     </a:t>
            </a:r>
            <a:r>
              <a:rPr lang="en-US" b="1" dirty="0"/>
              <a:t>Why the Red River War is good to teach</a:t>
            </a:r>
          </a:p>
        </p:txBody>
      </p:sp>
      <p:sp>
        <p:nvSpPr>
          <p:cNvPr id="4" name="TextBox 3">
            <a:extLst>
              <a:ext uri="{FF2B5EF4-FFF2-40B4-BE49-F238E27FC236}">
                <a16:creationId xmlns:a16="http://schemas.microsoft.com/office/drawing/2014/main" id="{75B88A5E-08D3-473A-962A-12703FF70FD7}"/>
              </a:ext>
            </a:extLst>
          </p:cNvPr>
          <p:cNvSpPr txBox="1"/>
          <p:nvPr/>
        </p:nvSpPr>
        <p:spPr>
          <a:xfrm>
            <a:off x="3399692" y="1690688"/>
            <a:ext cx="6096000" cy="4524315"/>
          </a:xfrm>
          <a:prstGeom prst="rect">
            <a:avLst/>
          </a:prstGeom>
          <a:noFill/>
        </p:spPr>
        <p:txBody>
          <a:bodyPr wrap="square">
            <a:spAutoFit/>
          </a:bodyPr>
          <a:lstStyle/>
          <a:p>
            <a:r>
              <a:rPr lang="en-US" sz="2400" dirty="0"/>
              <a:t>-Lots of documentation</a:t>
            </a:r>
          </a:p>
          <a:p>
            <a:endParaRPr lang="en-US" sz="2400" dirty="0"/>
          </a:p>
          <a:p>
            <a:r>
              <a:rPr lang="en-US" sz="2400" dirty="0"/>
              <a:t>-Combines archaeology, ethnology, geography, ethnogeography, primary and secondary historical sources</a:t>
            </a:r>
          </a:p>
          <a:p>
            <a:endParaRPr lang="en-US" sz="2400" dirty="0"/>
          </a:p>
          <a:p>
            <a:r>
              <a:rPr lang="en-US" sz="2400" dirty="0"/>
              <a:t>-Can be broken into individual episodes, personalities (20 engagements)</a:t>
            </a:r>
          </a:p>
          <a:p>
            <a:endParaRPr lang="en-US" sz="2400" dirty="0"/>
          </a:p>
          <a:p>
            <a:r>
              <a:rPr lang="en-US" sz="2400" dirty="0"/>
              <a:t>-Can be extended to include preceding events and contributing factors, e.g. annihilation of buffalo (I will do some of this)</a:t>
            </a:r>
          </a:p>
        </p:txBody>
      </p:sp>
    </p:spTree>
    <p:extLst>
      <p:ext uri="{BB962C8B-B14F-4D97-AF65-F5344CB8AC3E}">
        <p14:creationId xmlns:p14="http://schemas.microsoft.com/office/powerpoint/2010/main" val="124347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B359B-771B-48A5-9F7E-D48242240574}"/>
              </a:ext>
            </a:extLst>
          </p:cNvPr>
          <p:cNvSpPr>
            <a:spLocks noGrp="1"/>
          </p:cNvSpPr>
          <p:nvPr>
            <p:ph type="title"/>
          </p:nvPr>
        </p:nvSpPr>
        <p:spPr>
          <a:xfrm>
            <a:off x="838200" y="365126"/>
            <a:ext cx="10515600" cy="614924"/>
          </a:xfrm>
        </p:spPr>
        <p:txBody>
          <a:bodyPr>
            <a:normAutofit fontScale="90000"/>
          </a:bodyPr>
          <a:lstStyle/>
          <a:p>
            <a:r>
              <a:rPr lang="en-US" dirty="0"/>
              <a:t>	</a:t>
            </a:r>
            <a:r>
              <a:rPr lang="en-US" b="1" dirty="0"/>
              <a:t>Why the Red River War is good to teach</a:t>
            </a:r>
          </a:p>
        </p:txBody>
      </p:sp>
      <p:sp>
        <p:nvSpPr>
          <p:cNvPr id="4" name="TextBox 3">
            <a:extLst>
              <a:ext uri="{FF2B5EF4-FFF2-40B4-BE49-F238E27FC236}">
                <a16:creationId xmlns:a16="http://schemas.microsoft.com/office/drawing/2014/main" id="{521F6426-24B7-443A-A3D7-0A4635CB2299}"/>
              </a:ext>
            </a:extLst>
          </p:cNvPr>
          <p:cNvSpPr txBox="1"/>
          <p:nvPr/>
        </p:nvSpPr>
        <p:spPr>
          <a:xfrm>
            <a:off x="2344615" y="1229895"/>
            <a:ext cx="7502769" cy="5262979"/>
          </a:xfrm>
          <a:prstGeom prst="rect">
            <a:avLst/>
          </a:prstGeom>
          <a:noFill/>
        </p:spPr>
        <p:txBody>
          <a:bodyPr wrap="square">
            <a:spAutoFit/>
          </a:bodyPr>
          <a:lstStyle/>
          <a:p>
            <a:r>
              <a:rPr lang="en-US" sz="2400" dirty="0"/>
              <a:t>-Introduces different viewpoints of participant observation: officers, enlisted men, buffalo soldiers, Native combatants, Native non-combatants, Hispanic traders (Comancheros), captives (the German sisters)</a:t>
            </a:r>
          </a:p>
          <a:p>
            <a:endParaRPr lang="en-US" sz="2400" dirty="0"/>
          </a:p>
          <a:p>
            <a:r>
              <a:rPr lang="en-US" sz="2400" dirty="0"/>
              <a:t>-Illustrates the complexity of Native identities: Comanches, Kiowas, Cheyennes, Arapahos, Tonkawas and Delawares, Seminole scouts</a:t>
            </a:r>
          </a:p>
          <a:p>
            <a:endParaRPr lang="en-US" sz="2400" dirty="0"/>
          </a:p>
          <a:p>
            <a:r>
              <a:rPr lang="en-US" sz="2400" dirty="0"/>
              <a:t>-Was a decisive series of battles, so opens discussion of Manifest Destiny, “winning of the west,” the reservation system, adoption of current state constitution, before-and after contrasts (on the Southern Plains; took longer on the Northern Plains)</a:t>
            </a:r>
          </a:p>
        </p:txBody>
      </p:sp>
    </p:spTree>
    <p:extLst>
      <p:ext uri="{BB962C8B-B14F-4D97-AF65-F5344CB8AC3E}">
        <p14:creationId xmlns:p14="http://schemas.microsoft.com/office/powerpoint/2010/main" val="3276477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37E5F4-A308-486D-B862-0C9346F2FCF7}"/>
              </a:ext>
            </a:extLst>
          </p:cNvPr>
          <p:cNvSpPr>
            <a:spLocks noGrp="1"/>
          </p:cNvSpPr>
          <p:nvPr>
            <p:ph type="title"/>
          </p:nvPr>
        </p:nvSpPr>
        <p:spPr/>
        <p:txBody>
          <a:bodyPr/>
          <a:lstStyle/>
          <a:p>
            <a:r>
              <a:rPr lang="en-US" b="1" dirty="0"/>
              <a:t>Essential Question:</a:t>
            </a:r>
          </a:p>
        </p:txBody>
      </p:sp>
      <p:sp>
        <p:nvSpPr>
          <p:cNvPr id="4" name="Content Placeholder 3">
            <a:extLst>
              <a:ext uri="{FF2B5EF4-FFF2-40B4-BE49-F238E27FC236}">
                <a16:creationId xmlns:a16="http://schemas.microsoft.com/office/drawing/2014/main" id="{A7B0F1DB-4985-42C4-B95C-6FFD5158D203}"/>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r>
              <a:rPr lang="en-US" sz="4400" dirty="0">
                <a:solidFill>
                  <a:srgbClr val="FF0000"/>
                </a:solidFill>
              </a:rPr>
              <a:t>How can oral history, geography, and archaeology enliven the study of Indian conflict in Texas?</a:t>
            </a:r>
          </a:p>
        </p:txBody>
      </p:sp>
    </p:spTree>
    <p:extLst>
      <p:ext uri="{BB962C8B-B14F-4D97-AF65-F5344CB8AC3E}">
        <p14:creationId xmlns:p14="http://schemas.microsoft.com/office/powerpoint/2010/main" val="86935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80811-37AD-4201-9721-7129FF468405}"/>
              </a:ext>
            </a:extLst>
          </p:cNvPr>
          <p:cNvSpPr>
            <a:spLocks noGrp="1"/>
          </p:cNvSpPr>
          <p:nvPr>
            <p:ph type="title"/>
          </p:nvPr>
        </p:nvSpPr>
        <p:spPr/>
        <p:txBody>
          <a:bodyPr/>
          <a:lstStyle/>
          <a:p>
            <a:r>
              <a:rPr lang="en-US" b="1" dirty="0"/>
              <a:t>					TEKS</a:t>
            </a:r>
            <a:br>
              <a:rPr lang="en-US" b="1" dirty="0"/>
            </a:br>
            <a:r>
              <a:rPr lang="en-US" b="1" dirty="0"/>
              <a:t>Social Studies 7</a:t>
            </a:r>
            <a:r>
              <a:rPr lang="en-US" b="1" baseline="30000" dirty="0"/>
              <a:t>th</a:t>
            </a:r>
            <a:r>
              <a:rPr lang="en-US" b="1" dirty="0"/>
              <a:t> Grade			§113.19</a:t>
            </a:r>
          </a:p>
        </p:txBody>
      </p:sp>
      <p:sp>
        <p:nvSpPr>
          <p:cNvPr id="3" name="Content Placeholder 2">
            <a:extLst>
              <a:ext uri="{FF2B5EF4-FFF2-40B4-BE49-F238E27FC236}">
                <a16:creationId xmlns:a16="http://schemas.microsoft.com/office/drawing/2014/main" id="{2FB16BC8-FFE3-4D53-8A6D-42635028A9F1}"/>
              </a:ext>
            </a:extLst>
          </p:cNvPr>
          <p:cNvSpPr>
            <a:spLocks noGrp="1"/>
          </p:cNvSpPr>
          <p:nvPr>
            <p:ph idx="1"/>
          </p:nvPr>
        </p:nvSpPr>
        <p:spPr/>
        <p:txBody>
          <a:bodyPr/>
          <a:lstStyle/>
          <a:p>
            <a:r>
              <a:rPr lang="en-US" dirty="0"/>
              <a:t>“6 (A) “identify significant individuals, events, and issues, including the factors leading to the expansion of the Texas frontier, the effects of westward expansion on American Indians, the buffalo soldiers, and Quanah Parker”</a:t>
            </a:r>
          </a:p>
          <a:p>
            <a:pPr marL="0" indent="0">
              <a:buNone/>
            </a:pPr>
            <a:r>
              <a:rPr lang="en-US" dirty="0"/>
              <a:t> </a:t>
            </a:r>
          </a:p>
          <a:p>
            <a:r>
              <a:rPr lang="en-US" dirty="0"/>
              <a:t>1 (A) Major era</a:t>
            </a:r>
          </a:p>
          <a:p>
            <a:r>
              <a:rPr lang="en-US" dirty="0"/>
              <a:t>2 (F) Contrast purposes and methods of settlement</a:t>
            </a:r>
          </a:p>
          <a:p>
            <a:r>
              <a:rPr lang="en-US" dirty="0"/>
              <a:t>8      Geography</a:t>
            </a:r>
          </a:p>
          <a:p>
            <a:r>
              <a:rPr lang="en-US" dirty="0"/>
              <a:t>18 (B) Cultural heritage maintenance and adaptation</a:t>
            </a:r>
          </a:p>
          <a:p>
            <a:pPr marL="0" indent="0">
              <a:buNone/>
            </a:pPr>
            <a:endParaRPr lang="en-US" dirty="0"/>
          </a:p>
        </p:txBody>
      </p:sp>
    </p:spTree>
    <p:extLst>
      <p:ext uri="{BB962C8B-B14F-4D97-AF65-F5344CB8AC3E}">
        <p14:creationId xmlns:p14="http://schemas.microsoft.com/office/powerpoint/2010/main" val="421967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77359-9105-4FB8-9089-85CCE3C3CB25}"/>
              </a:ext>
            </a:extLst>
          </p:cNvPr>
          <p:cNvSpPr>
            <a:spLocks noGrp="1"/>
          </p:cNvSpPr>
          <p:nvPr>
            <p:ph type="title"/>
          </p:nvPr>
        </p:nvSpPr>
        <p:spPr/>
        <p:txBody>
          <a:bodyPr/>
          <a:lstStyle/>
          <a:p>
            <a:r>
              <a:rPr lang="en-US" b="1" dirty="0"/>
              <a:t>                                     TEKS</a:t>
            </a:r>
            <a:br>
              <a:rPr lang="en-US" b="1" dirty="0"/>
            </a:br>
            <a:r>
              <a:rPr lang="en-US" b="1" dirty="0"/>
              <a:t>High School						§113.48</a:t>
            </a:r>
          </a:p>
        </p:txBody>
      </p:sp>
      <p:sp>
        <p:nvSpPr>
          <p:cNvPr id="3" name="Content Placeholder 2">
            <a:extLst>
              <a:ext uri="{FF2B5EF4-FFF2-40B4-BE49-F238E27FC236}">
                <a16:creationId xmlns:a16="http://schemas.microsoft.com/office/drawing/2014/main" id="{171B4CD4-60D9-4BB8-9A4A-887F27C55FA7}"/>
              </a:ext>
            </a:extLst>
          </p:cNvPr>
          <p:cNvSpPr>
            <a:spLocks noGrp="1"/>
          </p:cNvSpPr>
          <p:nvPr>
            <p:ph idx="1"/>
          </p:nvPr>
        </p:nvSpPr>
        <p:spPr/>
        <p:txBody>
          <a:bodyPr/>
          <a:lstStyle/>
          <a:p>
            <a:pPr marL="0" indent="0">
              <a:buNone/>
            </a:pPr>
            <a:r>
              <a:rPr lang="en-US" dirty="0"/>
              <a:t>Social Studies Research Methods  </a:t>
            </a:r>
          </a:p>
          <a:p>
            <a:endParaRPr lang="en-US" dirty="0"/>
          </a:p>
          <a:p>
            <a:pPr marL="0" indent="0">
              <a:buNone/>
            </a:pPr>
            <a:r>
              <a:rPr lang="en-US" dirty="0"/>
              <a:t>Examples:</a:t>
            </a:r>
          </a:p>
          <a:p>
            <a:endParaRPr lang="en-US" dirty="0"/>
          </a:p>
          <a:p>
            <a:r>
              <a:rPr lang="en-US" dirty="0"/>
              <a:t>2 (E) “use information from sources that take into account multiple perspectives”</a:t>
            </a:r>
          </a:p>
          <a:p>
            <a:endParaRPr lang="en-US" dirty="0"/>
          </a:p>
          <a:p>
            <a:r>
              <a:rPr lang="en-US" dirty="0"/>
              <a:t>3 (C) “investigate, interpret, and analyze multiple historical and contemporary viewpoints within and across cultures”</a:t>
            </a:r>
          </a:p>
        </p:txBody>
      </p:sp>
    </p:spTree>
    <p:extLst>
      <p:ext uri="{BB962C8B-B14F-4D97-AF65-F5344CB8AC3E}">
        <p14:creationId xmlns:p14="http://schemas.microsoft.com/office/powerpoint/2010/main" val="30104547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EBD924-D893-427F-BC00-96664934D305}"/>
              </a:ext>
            </a:extLst>
          </p:cNvPr>
          <p:cNvPicPr>
            <a:picLocks noChangeAspect="1"/>
          </p:cNvPicPr>
          <p:nvPr/>
        </p:nvPicPr>
        <p:blipFill>
          <a:blip r:embed="rId2"/>
          <a:stretch>
            <a:fillRect/>
          </a:stretch>
        </p:blipFill>
        <p:spPr>
          <a:xfrm>
            <a:off x="2035140" y="678982"/>
            <a:ext cx="8121721" cy="5500037"/>
          </a:xfrm>
          <a:prstGeom prst="rect">
            <a:avLst/>
          </a:prstGeom>
        </p:spPr>
      </p:pic>
    </p:spTree>
    <p:extLst>
      <p:ext uri="{BB962C8B-B14F-4D97-AF65-F5344CB8AC3E}">
        <p14:creationId xmlns:p14="http://schemas.microsoft.com/office/powerpoint/2010/main" val="311619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D82EA1-6037-4BC2-B654-DE72160B1595}"/>
              </a:ext>
            </a:extLst>
          </p:cNvPr>
          <p:cNvPicPr>
            <a:picLocks noChangeAspect="1"/>
          </p:cNvPicPr>
          <p:nvPr/>
        </p:nvPicPr>
        <p:blipFill>
          <a:blip r:embed="rId2"/>
          <a:stretch>
            <a:fillRect/>
          </a:stretch>
        </p:blipFill>
        <p:spPr>
          <a:xfrm>
            <a:off x="2031991" y="1036320"/>
            <a:ext cx="8128017" cy="5478194"/>
          </a:xfrm>
          <a:prstGeom prst="rect">
            <a:avLst/>
          </a:prstGeom>
        </p:spPr>
      </p:pic>
    </p:spTree>
    <p:extLst>
      <p:ext uri="{BB962C8B-B14F-4D97-AF65-F5344CB8AC3E}">
        <p14:creationId xmlns:p14="http://schemas.microsoft.com/office/powerpoint/2010/main" val="22974246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FB89B4-5947-4DBC-A286-592C39857562}"/>
              </a:ext>
            </a:extLst>
          </p:cNvPr>
          <p:cNvPicPr>
            <a:picLocks noChangeAspect="1"/>
          </p:cNvPicPr>
          <p:nvPr/>
        </p:nvPicPr>
        <p:blipFill>
          <a:blip r:embed="rId2"/>
          <a:stretch>
            <a:fillRect/>
          </a:stretch>
        </p:blipFill>
        <p:spPr>
          <a:xfrm>
            <a:off x="1965788" y="516131"/>
            <a:ext cx="8260423" cy="6020656"/>
          </a:xfrm>
          <a:prstGeom prst="rect">
            <a:avLst/>
          </a:prstGeom>
        </p:spPr>
      </p:pic>
    </p:spTree>
    <p:extLst>
      <p:ext uri="{BB962C8B-B14F-4D97-AF65-F5344CB8AC3E}">
        <p14:creationId xmlns:p14="http://schemas.microsoft.com/office/powerpoint/2010/main" val="9159274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1984</TotalTime>
  <Words>374</Words>
  <Application>Microsoft Macintosh PowerPoint</Application>
  <PresentationFormat>Widescreen</PresentationFormat>
  <Paragraphs>38</Paragraphs>
  <Slides>16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Understanding and Teaching The Red River War</vt:lpstr>
      <vt:lpstr>     Why the Red River War is good to teach</vt:lpstr>
      <vt:lpstr> Why the Red River War is good to teach</vt:lpstr>
      <vt:lpstr>Essential Question:</vt:lpstr>
      <vt:lpstr>     TEKS Social Studies 7th Grade   §113.19</vt:lpstr>
      <vt:lpstr>                                     TEKS High School      §113.48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Medicine Lodge Treaty October 1867</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Gelo</dc:creator>
  <cp:lastModifiedBy>Brian Macias</cp:lastModifiedBy>
  <cp:revision>82</cp:revision>
  <dcterms:created xsi:type="dcterms:W3CDTF">2021-02-09T14:52:56Z</dcterms:created>
  <dcterms:modified xsi:type="dcterms:W3CDTF">2021-06-10T15:50:41Z</dcterms:modified>
</cp:coreProperties>
</file>