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2.xml" ContentType="application/inkml+xml"/>
  <Override PartName="/ppt/ink/ink3.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256" r:id="rId2"/>
    <p:sldId id="341" r:id="rId3"/>
    <p:sldId id="289" r:id="rId4"/>
    <p:sldId id="324" r:id="rId5"/>
    <p:sldId id="276" r:id="rId6"/>
    <p:sldId id="337" r:id="rId7"/>
    <p:sldId id="277" r:id="rId8"/>
    <p:sldId id="302" r:id="rId9"/>
    <p:sldId id="336" r:id="rId10"/>
    <p:sldId id="319" r:id="rId11"/>
    <p:sldId id="330" r:id="rId12"/>
    <p:sldId id="333" r:id="rId13"/>
    <p:sldId id="332" r:id="rId14"/>
    <p:sldId id="334" r:id="rId15"/>
    <p:sldId id="343" r:id="rId16"/>
    <p:sldId id="294" r:id="rId17"/>
    <p:sldId id="326" r:id="rId18"/>
    <p:sldId id="327" r:id="rId19"/>
    <p:sldId id="328" r:id="rId20"/>
    <p:sldId id="329" r:id="rId21"/>
    <p:sldId id="344" r:id="rId22"/>
    <p:sldId id="346" r:id="rId23"/>
    <p:sldId id="353" r:id="rId24"/>
    <p:sldId id="354" r:id="rId25"/>
    <p:sldId id="355" r:id="rId26"/>
    <p:sldId id="357" r:id="rId27"/>
    <p:sldId id="359" r:id="rId28"/>
    <p:sldId id="358" r:id="rId29"/>
    <p:sldId id="320" r:id="rId30"/>
    <p:sldId id="321" r:id="rId31"/>
    <p:sldId id="335" r:id="rId32"/>
    <p:sldId id="322" r:id="rId33"/>
    <p:sldId id="310" r:id="rId34"/>
    <p:sldId id="311" r:id="rId35"/>
    <p:sldId id="312" r:id="rId36"/>
    <p:sldId id="313" r:id="rId37"/>
    <p:sldId id="296" r:id="rId38"/>
    <p:sldId id="309" r:id="rId39"/>
    <p:sldId id="325" r:id="rId40"/>
    <p:sldId id="290" r:id="rId41"/>
    <p:sldId id="297" r:id="rId42"/>
    <p:sldId id="298" r:id="rId43"/>
    <p:sldId id="323" r:id="rId44"/>
    <p:sldId id="301" r:id="rId45"/>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vertBarState="minimized" horzBarState="maximized">
    <p:restoredLeft sz="4386" autoAdjust="0"/>
    <p:restoredTop sz="97026" autoAdjust="0"/>
  </p:normalViewPr>
  <p:slideViewPr>
    <p:cSldViewPr snapToGrid="0" snapToObjects="1">
      <p:cViewPr varScale="1">
        <p:scale>
          <a:sx n="144" d="100"/>
          <a:sy n="144" d="100"/>
        </p:scale>
        <p:origin x="225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09" d="100"/>
          <a:sy n="109" d="100"/>
        </p:scale>
        <p:origin x="4064"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4B605F-E7EC-A14C-9D6C-6BB7F025318B}" type="datetimeFigureOut">
              <a:rPr lang="en-US" smtClean="0"/>
              <a:t>10/28/20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B0CF5B-22D6-6740-BC55-E9C7FD141F65}" type="slidenum">
              <a:rPr lang="en-US" smtClean="0"/>
              <a:t>‹#›</a:t>
            </a:fld>
            <a:endParaRPr lang="en-US"/>
          </a:p>
        </p:txBody>
      </p:sp>
    </p:spTree>
    <p:extLst>
      <p:ext uri="{BB962C8B-B14F-4D97-AF65-F5344CB8AC3E}">
        <p14:creationId xmlns:p14="http://schemas.microsoft.com/office/powerpoint/2010/main" val="391648882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01:19:39.601"/>
    </inkml:context>
    <inkml:brush xml:id="br0">
      <inkml:brushProperty name="width" value="0.05" units="cm"/>
      <inkml:brushProperty name="height" value="0.05" units="cm"/>
      <inkml:brushProperty name="color" value="#FF0066"/>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8T01:32:44.162"/>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8T01:32:47.344"/>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1193 9,'-50'0,"9"0,15 0,3 0,-4 0,-5 0,3 0,-8 0,8 0,-3 0,5 0,-1 0,1 0,0 0,0 0,0 0,0 0,4 0,-3 0,8 0,-3 0,4 0,0-4,0 3,-3-2,2 3,2 0,-3 0,9 0,-12 0,9 0,-2 0,-4 0,6 0,-6 0,4 0,-5 0,3 0,1 0,0 0,3 0,-3 0,-1 0,0 0,1 0,-1 0,1 0,0 0,1 0,-1 0,0 0,0 0,1 0,-1 0,0 0,0 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304AF7-D1B5-D14F-8B19-C52FD7C75C16}" type="datetimeFigureOut">
              <a:rPr lang="en-US" smtClean="0"/>
              <a:t>10/28/20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C5BD-9279-FE40-89D3-987C13D52FCC}" type="slidenum">
              <a:rPr lang="en-US" smtClean="0"/>
              <a:t>‹#›</a:t>
            </a:fld>
            <a:endParaRPr lang="en-US"/>
          </a:p>
        </p:txBody>
      </p:sp>
    </p:spTree>
    <p:extLst>
      <p:ext uri="{BB962C8B-B14F-4D97-AF65-F5344CB8AC3E}">
        <p14:creationId xmlns:p14="http://schemas.microsoft.com/office/powerpoint/2010/main" val="35622719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en.wikipedia.org/wiki/Flow_(psychology)" TargetMode="External"/><Relationship Id="rId3" Type="http://schemas.openxmlformats.org/officeDocument/2006/relationships/hyperlink" Target="http://www.sonoma.edu/users/s/swijtink/teaching/philosophy_101/paper1/listemotions.htm" TargetMode="External"/><Relationship Id="rId7" Type="http://schemas.openxmlformats.org/officeDocument/2006/relationships/hyperlink" Target="http://en.wikipedia.org/wiki/Motivation%23Intrinsic_and_extrinsic_motivation" TargetMode="External"/><Relationship Id="rId12" Type="http://schemas.openxmlformats.org/officeDocument/2006/relationships/hyperlink" Target="http://en.wikipedia.org/wiki/Social_skills"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en.wikipedia.org/wiki/Motivation" TargetMode="External"/><Relationship Id="rId11" Type="http://schemas.openxmlformats.org/officeDocument/2006/relationships/hyperlink" Target="http://en.wikipedia.org/wiki/Mirror_neuron" TargetMode="External"/><Relationship Id="rId5" Type="http://schemas.openxmlformats.org/officeDocument/2006/relationships/hyperlink" Target="http://en.wikipedia.org/wiki/Self-control" TargetMode="External"/><Relationship Id="rId10" Type="http://schemas.openxmlformats.org/officeDocument/2006/relationships/hyperlink" Target="http://en.wikipedia.org/wiki/Empathy" TargetMode="External"/><Relationship Id="rId4" Type="http://schemas.openxmlformats.org/officeDocument/2006/relationships/hyperlink" Target="http://en.wikipedia.org/wiki/Necessary_condition" TargetMode="External"/><Relationship Id="rId9" Type="http://schemas.openxmlformats.org/officeDocument/2006/relationships/hyperlink" Target="http://www.sonoma.edu/users/s/swijtink/teaching/philosophy_101/paper1/optimism.htm"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7523" y="4355123"/>
            <a:ext cx="5486400" cy="4114800"/>
          </a:xfrm>
        </p:spPr>
        <p:txBody>
          <a:bodyPr/>
          <a:lstStyle/>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FB6C5BD-9279-FE40-89D3-987C13D52FCC}" type="slidenum">
              <a:rPr lang="en-US" smtClean="0"/>
              <a:t>1</a:t>
            </a:fld>
            <a:endParaRPr lang="en-US"/>
          </a:p>
        </p:txBody>
      </p:sp>
    </p:spTree>
    <p:extLst>
      <p:ext uri="{BB962C8B-B14F-4D97-AF65-F5344CB8AC3E}">
        <p14:creationId xmlns:p14="http://schemas.microsoft.com/office/powerpoint/2010/main" val="3104676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know this cliché. But how would we teach if we took this seriously? We wouldn’t beat the poem with a hose to find out what it really means. How do you get to know a person? You hang</a:t>
            </a:r>
            <a:r>
              <a:rPr lang="en-US" baseline="0" dirty="0"/>
              <a:t> out with him or her. You don’t go home after the first coffee you have with someone and say, “She’s hiding her meaning from me.” You’d hang out with her more. You’d take time. It’s a slow process. </a:t>
            </a:r>
          </a:p>
          <a:p>
            <a:endParaRPr lang="en-US" baseline="0" dirty="0"/>
          </a:p>
          <a:p>
            <a:r>
              <a:rPr lang="en-US" baseline="0" dirty="0"/>
              <a:t>What’s the difference between prose and poetry? Prose you read fast. </a:t>
            </a:r>
            <a:r>
              <a:rPr lang="en-US" sz="1200" kern="1200" dirty="0">
                <a:solidFill>
                  <a:schemeClr val="tx1"/>
                </a:solidFill>
                <a:effectLst/>
                <a:latin typeface="+mn-lt"/>
                <a:ea typeface="+mn-ea"/>
                <a:cs typeface="+mn-cs"/>
              </a:rPr>
              <a:t>Prose you read through to the idea. </a:t>
            </a:r>
          </a:p>
          <a:p>
            <a:r>
              <a:rPr lang="en-US" sz="1200" kern="1200" dirty="0">
                <a:solidFill>
                  <a:schemeClr val="tx1"/>
                </a:solidFill>
                <a:effectLst/>
                <a:latin typeface="+mn-lt"/>
                <a:ea typeface="+mn-ea"/>
                <a:cs typeface="+mn-cs"/>
              </a:rPr>
              <a:t>Poetry you meet, like a person. You have to hang out with the poem and get to know it. Your experience with poetry is physical and emotional.</a:t>
            </a:r>
          </a:p>
          <a:p>
            <a:endParaRPr lang="en-US" dirty="0"/>
          </a:p>
        </p:txBody>
      </p:sp>
      <p:sp>
        <p:nvSpPr>
          <p:cNvPr id="4" name="Slide Number Placeholder 3"/>
          <p:cNvSpPr>
            <a:spLocks noGrp="1"/>
          </p:cNvSpPr>
          <p:nvPr>
            <p:ph type="sldNum" sz="quarter" idx="10"/>
          </p:nvPr>
        </p:nvSpPr>
        <p:spPr/>
        <p:txBody>
          <a:bodyPr/>
          <a:lstStyle/>
          <a:p>
            <a:fld id="{AFB6C5BD-9279-FE40-89D3-987C13D52FCC}" type="slidenum">
              <a:rPr lang="en-US" smtClean="0"/>
              <a:t>10</a:t>
            </a:fld>
            <a:endParaRPr lang="en-US"/>
          </a:p>
        </p:txBody>
      </p:sp>
    </p:spTree>
    <p:extLst>
      <p:ext uri="{BB962C8B-B14F-4D97-AF65-F5344CB8AC3E}">
        <p14:creationId xmlns:p14="http://schemas.microsoft.com/office/powerpoint/2010/main" val="2957276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6C5BD-9279-FE40-89D3-987C13D52FCC}" type="slidenum">
              <a:rPr lang="en-US" smtClean="0"/>
              <a:t>11</a:t>
            </a:fld>
            <a:endParaRPr lang="en-US"/>
          </a:p>
        </p:txBody>
      </p:sp>
    </p:spTree>
    <p:extLst>
      <p:ext uri="{BB962C8B-B14F-4D97-AF65-F5344CB8AC3E}">
        <p14:creationId xmlns:p14="http://schemas.microsoft.com/office/powerpoint/2010/main" val="1285978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6C5BD-9279-FE40-89D3-987C13D52FCC}" type="slidenum">
              <a:rPr lang="en-US" smtClean="0"/>
              <a:t>12</a:t>
            </a:fld>
            <a:endParaRPr lang="en-US"/>
          </a:p>
        </p:txBody>
      </p:sp>
    </p:spTree>
    <p:extLst>
      <p:ext uri="{BB962C8B-B14F-4D97-AF65-F5344CB8AC3E}">
        <p14:creationId xmlns:p14="http://schemas.microsoft.com/office/powerpoint/2010/main" val="2027240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6C5BD-9279-FE40-89D3-987C13D52FCC}" type="slidenum">
              <a:rPr lang="en-US" smtClean="0"/>
              <a:t>13</a:t>
            </a:fld>
            <a:endParaRPr lang="en-US"/>
          </a:p>
        </p:txBody>
      </p:sp>
    </p:spTree>
    <p:extLst>
      <p:ext uri="{BB962C8B-B14F-4D97-AF65-F5344CB8AC3E}">
        <p14:creationId xmlns:p14="http://schemas.microsoft.com/office/powerpoint/2010/main" val="1406582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6C5BD-9279-FE40-89D3-987C13D52FCC}" type="slidenum">
              <a:rPr lang="en-US" smtClean="0"/>
              <a:t>14</a:t>
            </a:fld>
            <a:endParaRPr lang="en-US"/>
          </a:p>
        </p:txBody>
      </p:sp>
    </p:spTree>
    <p:extLst>
      <p:ext uri="{BB962C8B-B14F-4D97-AF65-F5344CB8AC3E}">
        <p14:creationId xmlns:p14="http://schemas.microsoft.com/office/powerpoint/2010/main" val="3243380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6C5BD-9279-FE40-89D3-987C13D52FCC}" type="slidenum">
              <a:rPr lang="en-US" smtClean="0"/>
              <a:t>15</a:t>
            </a:fld>
            <a:endParaRPr lang="en-US"/>
          </a:p>
        </p:txBody>
      </p:sp>
    </p:spTree>
    <p:extLst>
      <p:ext uri="{BB962C8B-B14F-4D97-AF65-F5344CB8AC3E}">
        <p14:creationId xmlns:p14="http://schemas.microsoft.com/office/powerpoint/2010/main" val="1767292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exercise to do with</a:t>
            </a:r>
            <a:r>
              <a:rPr lang="en-US" baseline="0" dirty="0"/>
              <a:t> students. Tell them to find any piece of prose and turn it into poetry. Show us the before and after. </a:t>
            </a:r>
            <a:r>
              <a:rPr lang="en-US" i="1" baseline="0" dirty="0"/>
              <a:t>How </a:t>
            </a:r>
            <a:r>
              <a:rPr lang="en-US" i="0" baseline="0" dirty="0"/>
              <a:t>have you turned something that just falls on the page to something that flies.</a:t>
            </a:r>
          </a:p>
          <a:p>
            <a:r>
              <a:rPr lang="en-US" i="0" baseline="0" dirty="0"/>
              <a:t>Everyone will have done something different. But one thing every piece of student work will have in common? The poetry will slow you down.</a:t>
            </a:r>
            <a:endParaRPr lang="en-US" dirty="0"/>
          </a:p>
        </p:txBody>
      </p:sp>
      <p:sp>
        <p:nvSpPr>
          <p:cNvPr id="4" name="Slide Number Placeholder 3"/>
          <p:cNvSpPr>
            <a:spLocks noGrp="1"/>
          </p:cNvSpPr>
          <p:nvPr>
            <p:ph type="sldNum" sz="quarter" idx="10"/>
          </p:nvPr>
        </p:nvSpPr>
        <p:spPr/>
        <p:txBody>
          <a:bodyPr/>
          <a:lstStyle/>
          <a:p>
            <a:fld id="{AFB6C5BD-9279-FE40-89D3-987C13D52FCC}" type="slidenum">
              <a:rPr lang="en-US" smtClean="0"/>
              <a:t>16</a:t>
            </a:fld>
            <a:endParaRPr lang="en-US"/>
          </a:p>
        </p:txBody>
      </p:sp>
    </p:spTree>
    <p:extLst>
      <p:ext uri="{BB962C8B-B14F-4D97-AF65-F5344CB8AC3E}">
        <p14:creationId xmlns:p14="http://schemas.microsoft.com/office/powerpoint/2010/main" val="3430205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6C5BD-9279-FE40-89D3-987C13D52FCC}" type="slidenum">
              <a:rPr lang="en-US" smtClean="0"/>
              <a:t>17</a:t>
            </a:fld>
            <a:endParaRPr lang="en-US"/>
          </a:p>
        </p:txBody>
      </p:sp>
    </p:spTree>
    <p:extLst>
      <p:ext uri="{BB962C8B-B14F-4D97-AF65-F5344CB8AC3E}">
        <p14:creationId xmlns:p14="http://schemas.microsoft.com/office/powerpoint/2010/main" val="40660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6C5BD-9279-FE40-89D3-987C13D52FCC}" type="slidenum">
              <a:rPr lang="en-US" smtClean="0"/>
              <a:t>18</a:t>
            </a:fld>
            <a:endParaRPr lang="en-US"/>
          </a:p>
        </p:txBody>
      </p:sp>
    </p:spTree>
    <p:extLst>
      <p:ext uri="{BB962C8B-B14F-4D97-AF65-F5344CB8AC3E}">
        <p14:creationId xmlns:p14="http://schemas.microsoft.com/office/powerpoint/2010/main" val="2868820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6C5BD-9279-FE40-89D3-987C13D52FCC}" type="slidenum">
              <a:rPr lang="en-US" smtClean="0"/>
              <a:t>19</a:t>
            </a:fld>
            <a:endParaRPr lang="en-US"/>
          </a:p>
        </p:txBody>
      </p:sp>
    </p:spTree>
    <p:extLst>
      <p:ext uri="{BB962C8B-B14F-4D97-AF65-F5344CB8AC3E}">
        <p14:creationId xmlns:p14="http://schemas.microsoft.com/office/powerpoint/2010/main" val="1110087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6C5BD-9279-FE40-89D3-987C13D52FCC}" type="slidenum">
              <a:rPr lang="en-US" smtClean="0"/>
              <a:t>2</a:t>
            </a:fld>
            <a:endParaRPr lang="en-US"/>
          </a:p>
        </p:txBody>
      </p:sp>
    </p:spTree>
    <p:extLst>
      <p:ext uri="{BB962C8B-B14F-4D97-AF65-F5344CB8AC3E}">
        <p14:creationId xmlns:p14="http://schemas.microsoft.com/office/powerpoint/2010/main" val="2627948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6C5BD-9279-FE40-89D3-987C13D52FCC}" type="slidenum">
              <a:rPr lang="en-US" smtClean="0"/>
              <a:t>20</a:t>
            </a:fld>
            <a:endParaRPr lang="en-US"/>
          </a:p>
        </p:txBody>
      </p:sp>
    </p:spTree>
    <p:extLst>
      <p:ext uri="{BB962C8B-B14F-4D97-AF65-F5344CB8AC3E}">
        <p14:creationId xmlns:p14="http://schemas.microsoft.com/office/powerpoint/2010/main" val="1854153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6C5BD-9279-FE40-89D3-987C13D52FCC}" type="slidenum">
              <a:rPr lang="en-US" smtClean="0"/>
              <a:t>21</a:t>
            </a:fld>
            <a:endParaRPr lang="en-US"/>
          </a:p>
        </p:txBody>
      </p:sp>
    </p:spTree>
    <p:extLst>
      <p:ext uri="{BB962C8B-B14F-4D97-AF65-F5344CB8AC3E}">
        <p14:creationId xmlns:p14="http://schemas.microsoft.com/office/powerpoint/2010/main" val="807917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6C5BD-9279-FE40-89D3-987C13D52FCC}" type="slidenum">
              <a:rPr lang="en-US" smtClean="0"/>
              <a:t>22</a:t>
            </a:fld>
            <a:endParaRPr lang="en-US"/>
          </a:p>
        </p:txBody>
      </p:sp>
    </p:spTree>
    <p:extLst>
      <p:ext uri="{BB962C8B-B14F-4D97-AF65-F5344CB8AC3E}">
        <p14:creationId xmlns:p14="http://schemas.microsoft.com/office/powerpoint/2010/main" val="1545703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6C5BD-9279-FE40-89D3-987C13D52FCC}" type="slidenum">
              <a:rPr lang="en-US" smtClean="0"/>
              <a:t>23</a:t>
            </a:fld>
            <a:endParaRPr lang="en-US"/>
          </a:p>
        </p:txBody>
      </p:sp>
    </p:spTree>
    <p:extLst>
      <p:ext uri="{BB962C8B-B14F-4D97-AF65-F5344CB8AC3E}">
        <p14:creationId xmlns:p14="http://schemas.microsoft.com/office/powerpoint/2010/main" val="3805688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6C5BD-9279-FE40-89D3-987C13D52FCC}" type="slidenum">
              <a:rPr lang="en-US" smtClean="0"/>
              <a:t>24</a:t>
            </a:fld>
            <a:endParaRPr lang="en-US"/>
          </a:p>
        </p:txBody>
      </p:sp>
    </p:spTree>
    <p:extLst>
      <p:ext uri="{BB962C8B-B14F-4D97-AF65-F5344CB8AC3E}">
        <p14:creationId xmlns:p14="http://schemas.microsoft.com/office/powerpoint/2010/main" val="782101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6C5BD-9279-FE40-89D3-987C13D52FCC}" type="slidenum">
              <a:rPr lang="en-US" smtClean="0"/>
              <a:t>25</a:t>
            </a:fld>
            <a:endParaRPr lang="en-US"/>
          </a:p>
        </p:txBody>
      </p:sp>
    </p:spTree>
    <p:extLst>
      <p:ext uri="{BB962C8B-B14F-4D97-AF65-F5344CB8AC3E}">
        <p14:creationId xmlns:p14="http://schemas.microsoft.com/office/powerpoint/2010/main" val="2814690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6C5BD-9279-FE40-89D3-987C13D52FCC}" type="slidenum">
              <a:rPr lang="en-US" smtClean="0"/>
              <a:t>26</a:t>
            </a:fld>
            <a:endParaRPr lang="en-US"/>
          </a:p>
        </p:txBody>
      </p:sp>
    </p:spTree>
    <p:extLst>
      <p:ext uri="{BB962C8B-B14F-4D97-AF65-F5344CB8AC3E}">
        <p14:creationId xmlns:p14="http://schemas.microsoft.com/office/powerpoint/2010/main" val="720293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6C5BD-9279-FE40-89D3-987C13D52FCC}" type="slidenum">
              <a:rPr lang="en-US" smtClean="0"/>
              <a:t>27</a:t>
            </a:fld>
            <a:endParaRPr lang="en-US"/>
          </a:p>
        </p:txBody>
      </p:sp>
    </p:spTree>
    <p:extLst>
      <p:ext uri="{BB962C8B-B14F-4D97-AF65-F5344CB8AC3E}">
        <p14:creationId xmlns:p14="http://schemas.microsoft.com/office/powerpoint/2010/main" val="1220856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6C5BD-9279-FE40-89D3-987C13D52FCC}" type="slidenum">
              <a:rPr lang="en-US" smtClean="0"/>
              <a:t>28</a:t>
            </a:fld>
            <a:endParaRPr lang="en-US"/>
          </a:p>
        </p:txBody>
      </p:sp>
    </p:spTree>
    <p:extLst>
      <p:ext uri="{BB962C8B-B14F-4D97-AF65-F5344CB8AC3E}">
        <p14:creationId xmlns:p14="http://schemas.microsoft.com/office/powerpoint/2010/main" val="1437868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reading slide: We</a:t>
            </a:r>
            <a:r>
              <a:rPr lang="en-US" baseline="0" dirty="0"/>
              <a:t> waterskied across the surface of the Collins poem this morning.</a:t>
            </a:r>
            <a:endParaRPr lang="en-US" dirty="0"/>
          </a:p>
        </p:txBody>
      </p:sp>
      <p:sp>
        <p:nvSpPr>
          <p:cNvPr id="4" name="Slide Number Placeholder 3"/>
          <p:cNvSpPr>
            <a:spLocks noGrp="1"/>
          </p:cNvSpPr>
          <p:nvPr>
            <p:ph type="sldNum" sz="quarter" idx="10"/>
          </p:nvPr>
        </p:nvSpPr>
        <p:spPr/>
        <p:txBody>
          <a:bodyPr/>
          <a:lstStyle/>
          <a:p>
            <a:fld id="{AFB6C5BD-9279-FE40-89D3-987C13D52FCC}" type="slidenum">
              <a:rPr lang="en-US" smtClean="0"/>
              <a:t>29</a:t>
            </a:fld>
            <a:endParaRPr lang="en-US"/>
          </a:p>
        </p:txBody>
      </p:sp>
    </p:spTree>
    <p:extLst>
      <p:ext uri="{BB962C8B-B14F-4D97-AF65-F5344CB8AC3E}">
        <p14:creationId xmlns:p14="http://schemas.microsoft.com/office/powerpoint/2010/main" val="2394546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0261" y="4114800"/>
            <a:ext cx="5486400" cy="4114800"/>
          </a:xfrm>
        </p:spPr>
        <p:txBody>
          <a:bodyPr/>
          <a:lstStyle/>
          <a:p>
            <a:endParaRPr lang="en-US" dirty="0"/>
          </a:p>
        </p:txBody>
      </p:sp>
      <p:sp>
        <p:nvSpPr>
          <p:cNvPr id="4" name="Slide Number Placeholder 3"/>
          <p:cNvSpPr>
            <a:spLocks noGrp="1"/>
          </p:cNvSpPr>
          <p:nvPr>
            <p:ph type="sldNum" sz="quarter" idx="10"/>
          </p:nvPr>
        </p:nvSpPr>
        <p:spPr/>
        <p:txBody>
          <a:bodyPr/>
          <a:lstStyle/>
          <a:p>
            <a:fld id="{AFB6C5BD-9279-FE40-89D3-987C13D52FCC}" type="slidenum">
              <a:rPr lang="en-US" smtClean="0"/>
              <a:t>3</a:t>
            </a:fld>
            <a:endParaRPr lang="en-US"/>
          </a:p>
        </p:txBody>
      </p:sp>
    </p:spTree>
    <p:extLst>
      <p:ext uri="{BB962C8B-B14F-4D97-AF65-F5344CB8AC3E}">
        <p14:creationId xmlns:p14="http://schemas.microsoft.com/office/powerpoint/2010/main" val="33452013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6C5BD-9279-FE40-89D3-987C13D52FCC}" type="slidenum">
              <a:rPr lang="en-US" smtClean="0"/>
              <a:t>30</a:t>
            </a:fld>
            <a:endParaRPr lang="en-US"/>
          </a:p>
        </p:txBody>
      </p:sp>
    </p:spTree>
    <p:extLst>
      <p:ext uri="{BB962C8B-B14F-4D97-AF65-F5344CB8AC3E}">
        <p14:creationId xmlns:p14="http://schemas.microsoft.com/office/powerpoint/2010/main" val="10220050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Come with a crunchy word or words.</a:t>
            </a:r>
          </a:p>
        </p:txBody>
      </p:sp>
      <p:sp>
        <p:nvSpPr>
          <p:cNvPr id="4" name="Slide Number Placeholder 3"/>
          <p:cNvSpPr>
            <a:spLocks noGrp="1"/>
          </p:cNvSpPr>
          <p:nvPr>
            <p:ph type="sldNum" sz="quarter" idx="5"/>
          </p:nvPr>
        </p:nvSpPr>
        <p:spPr/>
        <p:txBody>
          <a:bodyPr/>
          <a:lstStyle/>
          <a:p>
            <a:fld id="{AFB6C5BD-9279-FE40-89D3-987C13D52FCC}" type="slidenum">
              <a:rPr lang="en-US" smtClean="0"/>
              <a:t>31</a:t>
            </a:fld>
            <a:endParaRPr lang="en-US"/>
          </a:p>
        </p:txBody>
      </p:sp>
    </p:spTree>
    <p:extLst>
      <p:ext uri="{BB962C8B-B14F-4D97-AF65-F5344CB8AC3E}">
        <p14:creationId xmlns:p14="http://schemas.microsoft.com/office/powerpoint/2010/main" val="28132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6C5BD-9279-FE40-89D3-987C13D52FCC}" type="slidenum">
              <a:rPr lang="en-US" smtClean="0"/>
              <a:t>32</a:t>
            </a:fld>
            <a:endParaRPr lang="en-US"/>
          </a:p>
        </p:txBody>
      </p:sp>
    </p:spTree>
    <p:extLst>
      <p:ext uri="{BB962C8B-B14F-4D97-AF65-F5344CB8AC3E}">
        <p14:creationId xmlns:p14="http://schemas.microsoft.com/office/powerpoint/2010/main" val="2717958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6C5BD-9279-FE40-89D3-987C13D52FCC}" type="slidenum">
              <a:rPr lang="en-US" smtClean="0"/>
              <a:t>33</a:t>
            </a:fld>
            <a:endParaRPr lang="en-US"/>
          </a:p>
        </p:txBody>
      </p:sp>
    </p:spTree>
    <p:extLst>
      <p:ext uri="{BB962C8B-B14F-4D97-AF65-F5344CB8AC3E}">
        <p14:creationId xmlns:p14="http://schemas.microsoft.com/office/powerpoint/2010/main" val="23432232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6C5BD-9279-FE40-89D3-987C13D52FCC}" type="slidenum">
              <a:rPr lang="en-US" smtClean="0"/>
              <a:t>34</a:t>
            </a:fld>
            <a:endParaRPr lang="en-US"/>
          </a:p>
        </p:txBody>
      </p:sp>
    </p:spTree>
    <p:extLst>
      <p:ext uri="{BB962C8B-B14F-4D97-AF65-F5344CB8AC3E}">
        <p14:creationId xmlns:p14="http://schemas.microsoft.com/office/powerpoint/2010/main" val="38247151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6C5BD-9279-FE40-89D3-987C13D52FCC}" type="slidenum">
              <a:rPr lang="en-US" smtClean="0"/>
              <a:t>35</a:t>
            </a:fld>
            <a:endParaRPr lang="en-US"/>
          </a:p>
        </p:txBody>
      </p:sp>
    </p:spTree>
    <p:extLst>
      <p:ext uri="{BB962C8B-B14F-4D97-AF65-F5344CB8AC3E}">
        <p14:creationId xmlns:p14="http://schemas.microsoft.com/office/powerpoint/2010/main" val="31486082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6C5BD-9279-FE40-89D3-987C13D52FCC}" type="slidenum">
              <a:rPr lang="en-US" smtClean="0"/>
              <a:t>36</a:t>
            </a:fld>
            <a:endParaRPr lang="en-US"/>
          </a:p>
        </p:txBody>
      </p:sp>
    </p:spTree>
    <p:extLst>
      <p:ext uri="{BB962C8B-B14F-4D97-AF65-F5344CB8AC3E}">
        <p14:creationId xmlns:p14="http://schemas.microsoft.com/office/powerpoint/2010/main" val="27254868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6C5BD-9279-FE40-89D3-987C13D52FCC}" type="slidenum">
              <a:rPr lang="en-US" smtClean="0"/>
              <a:t>37</a:t>
            </a:fld>
            <a:endParaRPr lang="en-US"/>
          </a:p>
        </p:txBody>
      </p:sp>
    </p:spTree>
    <p:extLst>
      <p:ext uri="{BB962C8B-B14F-4D97-AF65-F5344CB8AC3E}">
        <p14:creationId xmlns:p14="http://schemas.microsoft.com/office/powerpoint/2010/main" val="40393705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6C5BD-9279-FE40-89D3-987C13D52FCC}" type="slidenum">
              <a:rPr lang="en-US" smtClean="0"/>
              <a:t>38</a:t>
            </a:fld>
            <a:endParaRPr lang="en-US"/>
          </a:p>
        </p:txBody>
      </p:sp>
    </p:spTree>
    <p:extLst>
      <p:ext uri="{BB962C8B-B14F-4D97-AF65-F5344CB8AC3E}">
        <p14:creationId xmlns:p14="http://schemas.microsoft.com/office/powerpoint/2010/main" val="24493807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6C5BD-9279-FE40-89D3-987C13D52FCC}" type="slidenum">
              <a:rPr lang="en-US" smtClean="0"/>
              <a:t>39</a:t>
            </a:fld>
            <a:endParaRPr lang="en-US"/>
          </a:p>
        </p:txBody>
      </p:sp>
    </p:spTree>
    <p:extLst>
      <p:ext uri="{BB962C8B-B14F-4D97-AF65-F5344CB8AC3E}">
        <p14:creationId xmlns:p14="http://schemas.microsoft.com/office/powerpoint/2010/main" val="334520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C5BD-9279-FE40-89D3-987C13D52FCC}" type="slidenum">
              <a:rPr lang="en-US" smtClean="0"/>
              <a:t>4</a:t>
            </a:fld>
            <a:endParaRPr lang="en-US"/>
          </a:p>
        </p:txBody>
      </p:sp>
    </p:spTree>
    <p:extLst>
      <p:ext uri="{BB962C8B-B14F-4D97-AF65-F5344CB8AC3E}">
        <p14:creationId xmlns:p14="http://schemas.microsoft.com/office/powerpoint/2010/main" val="33452013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6C5BD-9279-FE40-89D3-987C13D52FCC}" type="slidenum">
              <a:rPr lang="en-US" smtClean="0"/>
              <a:t>40</a:t>
            </a:fld>
            <a:endParaRPr lang="en-US"/>
          </a:p>
        </p:txBody>
      </p:sp>
    </p:spTree>
    <p:extLst>
      <p:ext uri="{BB962C8B-B14F-4D97-AF65-F5344CB8AC3E}">
        <p14:creationId xmlns:p14="http://schemas.microsoft.com/office/powerpoint/2010/main" val="32975798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6C5BD-9279-FE40-89D3-987C13D52FCC}" type="slidenum">
              <a:rPr lang="en-US" smtClean="0"/>
              <a:t>41</a:t>
            </a:fld>
            <a:endParaRPr lang="en-US"/>
          </a:p>
        </p:txBody>
      </p:sp>
    </p:spTree>
    <p:extLst>
      <p:ext uri="{BB962C8B-B14F-4D97-AF65-F5344CB8AC3E}">
        <p14:creationId xmlns:p14="http://schemas.microsoft.com/office/powerpoint/2010/main" val="21547062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Self-awareness</a:t>
            </a:r>
            <a:r>
              <a:rPr lang="en-US" sz="1200" kern="1200" dirty="0">
                <a:solidFill>
                  <a:schemeClr val="tx1"/>
                </a:solidFill>
                <a:effectLst/>
                <a:latin typeface="+mn-lt"/>
                <a:ea typeface="+mn-ea"/>
                <a:cs typeface="+mn-cs"/>
              </a:rPr>
              <a:t>. The ability to recognize and understand personal moods and emotions and drives, as well as their effect on others. Hallmarks* of self-awareness include self-confidence, realistic self-assessment, and a self-deprecating sense of humor. Self-awareness depend on one's ability to monitor one's own emotion state and to correctly identify and </a:t>
            </a:r>
            <a:r>
              <a:rPr lang="en-US" sz="1200" kern="1200" dirty="0">
                <a:solidFill>
                  <a:schemeClr val="tx1"/>
                </a:solidFill>
                <a:effectLst/>
                <a:latin typeface="+mn-lt"/>
                <a:ea typeface="+mn-ea"/>
                <a:cs typeface="+mn-cs"/>
                <a:hlinkClick r:id="rId3"/>
              </a:rPr>
              <a:t>name one's emotions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 hallmark is a sure sign: since self-awareness is </a:t>
            </a:r>
            <a:r>
              <a:rPr lang="en-US" sz="1200" kern="1200" dirty="0">
                <a:solidFill>
                  <a:schemeClr val="tx1"/>
                </a:solidFill>
                <a:effectLst/>
                <a:latin typeface="+mn-lt"/>
                <a:ea typeface="+mn-ea"/>
                <a:cs typeface="+mn-cs"/>
                <a:hlinkClick r:id="rId4"/>
              </a:rPr>
              <a:t>necessary</a:t>
            </a:r>
            <a:r>
              <a:rPr lang="en-US" sz="1200" kern="1200" dirty="0">
                <a:solidFill>
                  <a:schemeClr val="tx1"/>
                </a:solidFill>
                <a:effectLst/>
                <a:latin typeface="+mn-lt"/>
                <a:ea typeface="+mn-ea"/>
                <a:cs typeface="+mn-cs"/>
              </a:rPr>
              <a:t> for, say, realistic self-assessment, that is, without self-awareness no realistic self-assessment, the presence of of realistic self-assessment is a sure sign (sufficient to conclude that there is) self-awareness.]</a:t>
            </a:r>
          </a:p>
          <a:p>
            <a:r>
              <a:rPr lang="en-US" sz="1200" b="1" kern="1200" dirty="0">
                <a:solidFill>
                  <a:schemeClr val="tx1"/>
                </a:solidFill>
                <a:effectLst/>
                <a:latin typeface="+mn-lt"/>
                <a:ea typeface="+mn-ea"/>
                <a:cs typeface="+mn-cs"/>
                <a:hlinkClick r:id="rId5"/>
              </a:rPr>
              <a:t>Self-</a:t>
            </a:r>
            <a:r>
              <a:rPr lang="en-US" sz="1200" b="1" kern="1200" dirty="0" err="1">
                <a:solidFill>
                  <a:schemeClr val="tx1"/>
                </a:solidFill>
                <a:effectLst/>
                <a:latin typeface="+mn-lt"/>
                <a:ea typeface="+mn-ea"/>
                <a:cs typeface="+mn-cs"/>
                <a:hlinkClick r:id="rId5"/>
              </a:rPr>
              <a:t>regulation</a:t>
            </a:r>
            <a:r>
              <a:rPr lang="en-US" sz="1200" kern="1200" dirty="0" err="1">
                <a:solidFill>
                  <a:schemeClr val="tx1"/>
                </a:solidFill>
                <a:effectLst/>
                <a:latin typeface="+mn-lt"/>
                <a:ea typeface="+mn-ea"/>
                <a:cs typeface="+mn-cs"/>
              </a:rPr>
              <a:t>.The</a:t>
            </a:r>
            <a:r>
              <a:rPr lang="en-US" sz="1200" kern="1200" dirty="0">
                <a:solidFill>
                  <a:schemeClr val="tx1"/>
                </a:solidFill>
                <a:effectLst/>
                <a:latin typeface="+mn-lt"/>
                <a:ea typeface="+mn-ea"/>
                <a:cs typeface="+mn-cs"/>
              </a:rPr>
              <a:t> ability to control or redirect disruptive impulses and moods, and the propensity to suspend judgment and to think before acting. Hallmarks include trustworthiness and integrity; comfort with ambiguity; and openness to change.</a:t>
            </a:r>
          </a:p>
          <a:p>
            <a:r>
              <a:rPr lang="en-US" sz="1200" b="1" kern="1200" dirty="0">
                <a:solidFill>
                  <a:schemeClr val="tx1"/>
                </a:solidFill>
                <a:effectLst/>
                <a:latin typeface="+mn-lt"/>
                <a:ea typeface="+mn-ea"/>
                <a:cs typeface="+mn-cs"/>
                <a:hlinkClick r:id="rId6"/>
              </a:rPr>
              <a:t>Internal motivation</a:t>
            </a:r>
            <a:r>
              <a:rPr lang="en-US" sz="1200" kern="1200" dirty="0">
                <a:solidFill>
                  <a:schemeClr val="tx1"/>
                </a:solidFill>
                <a:effectLst/>
                <a:latin typeface="+mn-lt"/>
                <a:ea typeface="+mn-ea"/>
                <a:cs typeface="+mn-cs"/>
              </a:rPr>
              <a:t>. A passion to work for internal reasons that go beyond money and status -which are </a:t>
            </a:r>
            <a:r>
              <a:rPr lang="en-US" sz="1200" kern="1200" dirty="0">
                <a:solidFill>
                  <a:schemeClr val="tx1"/>
                </a:solidFill>
                <a:effectLst/>
                <a:latin typeface="+mn-lt"/>
                <a:ea typeface="+mn-ea"/>
                <a:cs typeface="+mn-cs"/>
                <a:hlinkClick r:id="rId7"/>
              </a:rPr>
              <a:t>external rewards</a:t>
            </a:r>
            <a:r>
              <a:rPr lang="en-US" sz="1200" kern="1200" dirty="0">
                <a:solidFill>
                  <a:schemeClr val="tx1"/>
                </a:solidFill>
                <a:effectLst/>
                <a:latin typeface="+mn-lt"/>
                <a:ea typeface="+mn-ea"/>
                <a:cs typeface="+mn-cs"/>
              </a:rPr>
              <a:t>, - such as an inner vision of what is important in life, a joy in doing something, curiosity in learning, a </a:t>
            </a:r>
            <a:r>
              <a:rPr lang="en-US" sz="1200" kern="1200" dirty="0">
                <a:solidFill>
                  <a:schemeClr val="tx1"/>
                </a:solidFill>
                <a:effectLst/>
                <a:latin typeface="+mn-lt"/>
                <a:ea typeface="+mn-ea"/>
                <a:cs typeface="+mn-cs"/>
                <a:hlinkClick r:id="rId8"/>
              </a:rPr>
              <a:t>flow that comes with being immersed in an activity</a:t>
            </a:r>
            <a:r>
              <a:rPr lang="en-US" sz="1200" kern="1200" dirty="0">
                <a:solidFill>
                  <a:schemeClr val="tx1"/>
                </a:solidFill>
                <a:effectLst/>
                <a:latin typeface="+mn-lt"/>
                <a:ea typeface="+mn-ea"/>
                <a:cs typeface="+mn-cs"/>
              </a:rPr>
              <a:t>. A propensity to pursue goals with energy and persistence. Hallmarks include a strong drive to achieve, </a:t>
            </a:r>
            <a:r>
              <a:rPr lang="en-US" sz="1200" kern="1200" dirty="0">
                <a:solidFill>
                  <a:schemeClr val="tx1"/>
                </a:solidFill>
                <a:effectLst/>
                <a:latin typeface="+mn-lt"/>
                <a:ea typeface="+mn-ea"/>
                <a:cs typeface="+mn-cs"/>
                <a:hlinkClick r:id="rId9"/>
              </a:rPr>
              <a:t>optimism</a:t>
            </a:r>
            <a:r>
              <a:rPr lang="en-US" sz="1200" kern="1200" dirty="0">
                <a:solidFill>
                  <a:schemeClr val="tx1"/>
                </a:solidFill>
                <a:effectLst/>
                <a:latin typeface="+mn-lt"/>
                <a:ea typeface="+mn-ea"/>
                <a:cs typeface="+mn-cs"/>
              </a:rPr>
              <a:t> even in the face of failure, and organizational commitment.</a:t>
            </a:r>
          </a:p>
          <a:p>
            <a:r>
              <a:rPr lang="en-US" sz="1200" b="1" kern="1200" dirty="0">
                <a:solidFill>
                  <a:schemeClr val="tx1"/>
                </a:solidFill>
                <a:effectLst/>
                <a:latin typeface="+mn-lt"/>
                <a:ea typeface="+mn-ea"/>
                <a:cs typeface="+mn-cs"/>
                <a:hlinkClick r:id="rId10"/>
              </a:rPr>
              <a:t>Empathy</a:t>
            </a:r>
            <a:r>
              <a:rPr lang="en-US" sz="1200" kern="1200" dirty="0">
                <a:solidFill>
                  <a:schemeClr val="tx1"/>
                </a:solidFill>
                <a:effectLst/>
                <a:latin typeface="+mn-lt"/>
                <a:ea typeface="+mn-ea"/>
                <a:cs typeface="+mn-cs"/>
              </a:rPr>
              <a:t>. The ability to understand the emotional makeup of other people. A skill in treating people according to their emotional reactions. Hallmarks include expertise in building and retaining talent, cross-cultural sensitivity, and service to clients and customers. (In an educational context, empathy is often thought to include, or lead to, sympathy, which implies concern, or care or a wish to soften negative emotions or experiences in others.) See also </a:t>
            </a:r>
            <a:r>
              <a:rPr lang="en-US" sz="1200" kern="1200" dirty="0">
                <a:solidFill>
                  <a:schemeClr val="tx1"/>
                </a:solidFill>
                <a:effectLst/>
                <a:latin typeface="+mn-lt"/>
                <a:ea typeface="+mn-ea"/>
                <a:cs typeface="+mn-cs"/>
                <a:hlinkClick r:id="rId11"/>
              </a:rPr>
              <a:t>Mirror Neurons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important to note that empathy does not necessarily imply compassion. Empathy can be 'used' for compassionate or cruel behavior. Serial killers who marry and kill many partners in a row tend to have great emphatic skills!</a:t>
            </a:r>
          </a:p>
          <a:p>
            <a:r>
              <a:rPr lang="en-US" sz="1200" b="1" kern="1200" dirty="0">
                <a:solidFill>
                  <a:schemeClr val="tx1"/>
                </a:solidFill>
                <a:effectLst/>
                <a:latin typeface="+mn-lt"/>
                <a:ea typeface="+mn-ea"/>
                <a:cs typeface="+mn-cs"/>
                <a:hlinkClick r:id="rId12"/>
              </a:rPr>
              <a:t>Social skills</a:t>
            </a:r>
            <a:r>
              <a:rPr lang="en-US" sz="1200" kern="1200" dirty="0">
                <a:solidFill>
                  <a:schemeClr val="tx1"/>
                </a:solidFill>
                <a:effectLst/>
                <a:latin typeface="+mn-lt"/>
                <a:ea typeface="+mn-ea"/>
                <a:cs typeface="+mn-cs"/>
              </a:rPr>
              <a:t>. Proficiency in managing relationships and building networks, and an ability to find common ground and build rapport. Hallmarks of social skills include effectiveness in leading change, persuasiveness, and expertise building and leading teams.</a:t>
            </a:r>
          </a:p>
          <a:p>
            <a:endParaRPr lang="en-US" dirty="0"/>
          </a:p>
        </p:txBody>
      </p:sp>
      <p:sp>
        <p:nvSpPr>
          <p:cNvPr id="4" name="Slide Number Placeholder 3"/>
          <p:cNvSpPr>
            <a:spLocks noGrp="1"/>
          </p:cNvSpPr>
          <p:nvPr>
            <p:ph type="sldNum" sz="quarter" idx="10"/>
          </p:nvPr>
        </p:nvSpPr>
        <p:spPr/>
        <p:txBody>
          <a:bodyPr/>
          <a:lstStyle/>
          <a:p>
            <a:fld id="{AFB6C5BD-9279-FE40-89D3-987C13D52FCC}" type="slidenum">
              <a:rPr lang="en-US" smtClean="0"/>
              <a:t>42</a:t>
            </a:fld>
            <a:endParaRPr lang="en-US"/>
          </a:p>
        </p:txBody>
      </p:sp>
    </p:spTree>
    <p:extLst>
      <p:ext uri="{BB962C8B-B14F-4D97-AF65-F5344CB8AC3E}">
        <p14:creationId xmlns:p14="http://schemas.microsoft.com/office/powerpoint/2010/main" val="7276409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6C5BD-9279-FE40-89D3-987C13D52FCC}" type="slidenum">
              <a:rPr lang="en-US" smtClean="0"/>
              <a:t>43</a:t>
            </a:fld>
            <a:endParaRPr lang="en-US"/>
          </a:p>
        </p:txBody>
      </p:sp>
    </p:spTree>
    <p:extLst>
      <p:ext uri="{BB962C8B-B14F-4D97-AF65-F5344CB8AC3E}">
        <p14:creationId xmlns:p14="http://schemas.microsoft.com/office/powerpoint/2010/main" val="33404001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experiences in life that are filled with meaning and deep significance – even if we can’t say what they mean or what they signify. When we’re in love, the whole world shines and means. Students – all of us – know the difference between a world that shines and one that seems bland and boring or depressing.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Red Wheelbarrow” takes these ordinary, pedestrian things and puts a glaze on them. That’s what art does. So if we take this poem and “hold it up to the light like a color slide” we have a gift, something that opens us to a way of looking at the world and seeing it with fresh eyes.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Sometimes, for me, the best way to know whether a student has really gotten the poem – has held it up to the light – is to say, now go out into the world and find your own red wheelbarrow – and bring it back into us, </a:t>
            </a:r>
            <a:r>
              <a:rPr lang="en-US" sz="1200" i="1" kern="1200" dirty="0">
                <a:solidFill>
                  <a:schemeClr val="tx1"/>
                </a:solidFill>
                <a:effectLst/>
                <a:latin typeface="+mn-lt"/>
                <a:ea typeface="+mn-ea"/>
                <a:cs typeface="+mn-cs"/>
              </a:rPr>
              <a:t>glazed, </a:t>
            </a:r>
            <a:r>
              <a:rPr lang="en-US" sz="1200" kern="1200" dirty="0">
                <a:solidFill>
                  <a:schemeClr val="tx1"/>
                </a:solidFill>
                <a:effectLst/>
                <a:latin typeface="+mn-lt"/>
                <a:ea typeface="+mn-ea"/>
                <a:cs typeface="+mn-cs"/>
              </a:rPr>
              <a:t>so that we feel its significance even though, objectively, it seems insignificant. One sentence.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imagine if you lived your whole life so that everything you looked on was shining like that. Wouldn’t that be worthwhile? Wouldn’t that be relevant?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FB6C5BD-9279-FE40-89D3-987C13D52FCC}" type="slidenum">
              <a:rPr lang="en-US" smtClean="0"/>
              <a:t>44</a:t>
            </a:fld>
            <a:endParaRPr lang="en-US"/>
          </a:p>
        </p:txBody>
      </p:sp>
    </p:spTree>
    <p:extLst>
      <p:ext uri="{BB962C8B-B14F-4D97-AF65-F5344CB8AC3E}">
        <p14:creationId xmlns:p14="http://schemas.microsoft.com/office/powerpoint/2010/main" val="2670976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C5BD-9279-FE40-89D3-987C13D52FCC}" type="slidenum">
              <a:rPr lang="en-US" smtClean="0"/>
              <a:t>5</a:t>
            </a:fld>
            <a:endParaRPr lang="en-US"/>
          </a:p>
        </p:txBody>
      </p:sp>
    </p:spTree>
    <p:extLst>
      <p:ext uri="{BB962C8B-B14F-4D97-AF65-F5344CB8AC3E}">
        <p14:creationId xmlns:p14="http://schemas.microsoft.com/office/powerpoint/2010/main" val="916758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6C5BD-9279-FE40-89D3-987C13D52FCC}" type="slidenum">
              <a:rPr lang="en-US" smtClean="0"/>
              <a:t>6</a:t>
            </a:fld>
            <a:endParaRPr lang="en-US"/>
          </a:p>
        </p:txBody>
      </p:sp>
    </p:spTree>
    <p:extLst>
      <p:ext uri="{BB962C8B-B14F-4D97-AF65-F5344CB8AC3E}">
        <p14:creationId xmlns:p14="http://schemas.microsoft.com/office/powerpoint/2010/main" val="1097079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Red Wheelbarrow” – </a:t>
            </a:r>
            <a:r>
              <a:rPr lang="en-US" sz="1200" i="1" kern="1200" dirty="0">
                <a:solidFill>
                  <a:schemeClr val="tx1"/>
                </a:solidFill>
                <a:effectLst/>
                <a:latin typeface="+mn-lt"/>
                <a:ea typeface="+mn-ea"/>
                <a:cs typeface="+mn-cs"/>
              </a:rPr>
              <a:t>what? </a:t>
            </a:r>
            <a:r>
              <a:rPr lang="en-US" sz="1200" kern="1200" dirty="0">
                <a:solidFill>
                  <a:schemeClr val="tx1"/>
                </a:solidFill>
                <a:effectLst/>
                <a:latin typeface="+mn-lt"/>
                <a:ea typeface="+mn-ea"/>
                <a:cs typeface="+mn-cs"/>
              </a:rPr>
              <a:t>If my first task using the CRIT tool is to paraphrase, then I’d say, “The speaker is saying you depend on a wheelbarrow that’s been out in the rain and happens to be next to some chickens.”</a:t>
            </a:r>
            <a:r>
              <a:rPr lang="en-US" dirty="0">
                <a:effectLst/>
              </a:rPr>
              <a:t> </a:t>
            </a:r>
            <a:r>
              <a:rPr lang="en-US" i="1" dirty="0">
                <a:effectLst/>
              </a:rPr>
              <a:t>Huh? </a:t>
            </a:r>
            <a:r>
              <a:rPr lang="en-US" i="0" dirty="0">
                <a:effectLst/>
              </a:rPr>
              <a:t>So</a:t>
            </a:r>
            <a:r>
              <a:rPr lang="en-US" i="0" baseline="0" dirty="0">
                <a:effectLst/>
              </a:rPr>
              <a:t> as teachers, what do we do with this difficulty?</a:t>
            </a:r>
            <a:endParaRPr lang="en-US" dirty="0"/>
          </a:p>
        </p:txBody>
      </p:sp>
      <p:sp>
        <p:nvSpPr>
          <p:cNvPr id="4" name="Slide Number Placeholder 3"/>
          <p:cNvSpPr>
            <a:spLocks noGrp="1"/>
          </p:cNvSpPr>
          <p:nvPr>
            <p:ph type="sldNum" sz="quarter" idx="10"/>
          </p:nvPr>
        </p:nvSpPr>
        <p:spPr/>
        <p:txBody>
          <a:bodyPr/>
          <a:lstStyle/>
          <a:p>
            <a:fld id="{AFB6C5BD-9279-FE40-89D3-987C13D52FCC}" type="slidenum">
              <a:rPr lang="en-US" smtClean="0"/>
              <a:t>7</a:t>
            </a:fld>
            <a:endParaRPr lang="en-US"/>
          </a:p>
        </p:txBody>
      </p:sp>
    </p:spTree>
    <p:extLst>
      <p:ext uri="{BB962C8B-B14F-4D97-AF65-F5344CB8AC3E}">
        <p14:creationId xmlns:p14="http://schemas.microsoft.com/office/powerpoint/2010/main" val="4268922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Here’s Billy Collins response, “Introduction to Poetry” – he could be talking about our students. But he also could be talking about us. </a:t>
            </a:r>
            <a:r>
              <a:rPr lang="en-US" sz="1200" b="1" i="1" kern="1200" dirty="0">
                <a:solidFill>
                  <a:schemeClr val="tx1"/>
                </a:solidFill>
                <a:effectLst/>
                <a:latin typeface="+mn-lt"/>
                <a:ea typeface="+mn-ea"/>
                <a:cs typeface="+mn-cs"/>
              </a:rPr>
              <a:t>Read poem. </a:t>
            </a:r>
            <a:r>
              <a:rPr lang="en-US" sz="1200" kern="1200" dirty="0">
                <a:solidFill>
                  <a:schemeClr val="tx1"/>
                </a:solidFill>
                <a:effectLst/>
                <a:latin typeface="+mn-lt"/>
                <a:ea typeface="+mn-ea"/>
                <a:cs typeface="+mn-cs"/>
              </a:rPr>
              <a:t>Why are we so obsessed with meaning? Poetry makes very bad philosophy. Poets aren’t interested in meaning. They are interested in “the experience of the rapture of being alive.” That’s a quote from Joseph Campbell about what we want out of life. He said that we don’t primarily want meaning. We want “the experience of the rapture of being alive.” That’s what poetry is after, too.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FB6C5BD-9279-FE40-89D3-987C13D52FCC}" type="slidenum">
              <a:rPr lang="en-US" smtClean="0"/>
              <a:t>8</a:t>
            </a:fld>
            <a:endParaRPr lang="en-US"/>
          </a:p>
        </p:txBody>
      </p:sp>
    </p:spTree>
    <p:extLst>
      <p:ext uri="{BB962C8B-B14F-4D97-AF65-F5344CB8AC3E}">
        <p14:creationId xmlns:p14="http://schemas.microsoft.com/office/powerpoint/2010/main" val="2118221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6C5BD-9279-FE40-89D3-987C13D52FCC}" type="slidenum">
              <a:rPr lang="en-US" smtClean="0"/>
              <a:t>9</a:t>
            </a:fld>
            <a:endParaRPr lang="en-US"/>
          </a:p>
        </p:txBody>
      </p:sp>
    </p:spTree>
    <p:extLst>
      <p:ext uri="{BB962C8B-B14F-4D97-AF65-F5344CB8AC3E}">
        <p14:creationId xmlns:p14="http://schemas.microsoft.com/office/powerpoint/2010/main" val="4099270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DF1369E-1CC7-7A44-8565-FAA1A272CAF1}" type="datetimeFigureOut">
              <a:rPr lang="en-US" smtClean="0"/>
              <a:t>10/28/20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E9807-7F29-1E4B-88F5-46AC85C9137D}" type="slidenum">
              <a:rPr lang="en-US" smtClean="0"/>
              <a:t>‹#›</a:t>
            </a:fld>
            <a:endParaRPr lang="en-US"/>
          </a:p>
        </p:txBody>
      </p:sp>
    </p:spTree>
    <p:extLst>
      <p:ext uri="{BB962C8B-B14F-4D97-AF65-F5344CB8AC3E}">
        <p14:creationId xmlns:p14="http://schemas.microsoft.com/office/powerpoint/2010/main" val="2930321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1369E-1CC7-7A44-8565-FAA1A272CAF1}" type="datetimeFigureOut">
              <a:rPr lang="en-US" smtClean="0"/>
              <a:t>10/28/20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E9807-7F29-1E4B-88F5-46AC85C9137D}" type="slidenum">
              <a:rPr lang="en-US" smtClean="0"/>
              <a:t>‹#›</a:t>
            </a:fld>
            <a:endParaRPr lang="en-US"/>
          </a:p>
        </p:txBody>
      </p:sp>
    </p:spTree>
    <p:extLst>
      <p:ext uri="{BB962C8B-B14F-4D97-AF65-F5344CB8AC3E}">
        <p14:creationId xmlns:p14="http://schemas.microsoft.com/office/powerpoint/2010/main" val="3627989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1369E-1CC7-7A44-8565-FAA1A272CAF1}" type="datetimeFigureOut">
              <a:rPr lang="en-US" smtClean="0"/>
              <a:t>10/28/20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E9807-7F29-1E4B-88F5-46AC85C9137D}" type="slidenum">
              <a:rPr lang="en-US" smtClean="0"/>
              <a:t>‹#›</a:t>
            </a:fld>
            <a:endParaRPr lang="en-US"/>
          </a:p>
        </p:txBody>
      </p:sp>
    </p:spTree>
    <p:extLst>
      <p:ext uri="{BB962C8B-B14F-4D97-AF65-F5344CB8AC3E}">
        <p14:creationId xmlns:p14="http://schemas.microsoft.com/office/powerpoint/2010/main" val="1663235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1369E-1CC7-7A44-8565-FAA1A272CAF1}" type="datetimeFigureOut">
              <a:rPr lang="en-US" smtClean="0"/>
              <a:t>10/28/20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E9807-7F29-1E4B-88F5-46AC85C9137D}" type="slidenum">
              <a:rPr lang="en-US" smtClean="0"/>
              <a:t>‹#›</a:t>
            </a:fld>
            <a:endParaRPr lang="en-US"/>
          </a:p>
        </p:txBody>
      </p:sp>
    </p:spTree>
    <p:extLst>
      <p:ext uri="{BB962C8B-B14F-4D97-AF65-F5344CB8AC3E}">
        <p14:creationId xmlns:p14="http://schemas.microsoft.com/office/powerpoint/2010/main" val="2628490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F1369E-1CC7-7A44-8565-FAA1A272CAF1}" type="datetimeFigureOut">
              <a:rPr lang="en-US" smtClean="0"/>
              <a:t>10/28/20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E9807-7F29-1E4B-88F5-46AC85C9137D}" type="slidenum">
              <a:rPr lang="en-US" smtClean="0"/>
              <a:t>‹#›</a:t>
            </a:fld>
            <a:endParaRPr lang="en-US"/>
          </a:p>
        </p:txBody>
      </p:sp>
    </p:spTree>
    <p:extLst>
      <p:ext uri="{BB962C8B-B14F-4D97-AF65-F5344CB8AC3E}">
        <p14:creationId xmlns:p14="http://schemas.microsoft.com/office/powerpoint/2010/main" val="220928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F1369E-1CC7-7A44-8565-FAA1A272CAF1}" type="datetimeFigureOut">
              <a:rPr lang="en-US" smtClean="0"/>
              <a:t>10/28/20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9E9807-7F29-1E4B-88F5-46AC85C9137D}" type="slidenum">
              <a:rPr lang="en-US" smtClean="0"/>
              <a:t>‹#›</a:t>
            </a:fld>
            <a:endParaRPr lang="en-US"/>
          </a:p>
        </p:txBody>
      </p:sp>
    </p:spTree>
    <p:extLst>
      <p:ext uri="{BB962C8B-B14F-4D97-AF65-F5344CB8AC3E}">
        <p14:creationId xmlns:p14="http://schemas.microsoft.com/office/powerpoint/2010/main" val="1629357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F1369E-1CC7-7A44-8565-FAA1A272CAF1}" type="datetimeFigureOut">
              <a:rPr lang="en-US" smtClean="0"/>
              <a:t>10/28/20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9E9807-7F29-1E4B-88F5-46AC85C9137D}" type="slidenum">
              <a:rPr lang="en-US" smtClean="0"/>
              <a:t>‹#›</a:t>
            </a:fld>
            <a:endParaRPr lang="en-US"/>
          </a:p>
        </p:txBody>
      </p:sp>
    </p:spTree>
    <p:extLst>
      <p:ext uri="{BB962C8B-B14F-4D97-AF65-F5344CB8AC3E}">
        <p14:creationId xmlns:p14="http://schemas.microsoft.com/office/powerpoint/2010/main" val="1691619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F1369E-1CC7-7A44-8565-FAA1A272CAF1}" type="datetimeFigureOut">
              <a:rPr lang="en-US" smtClean="0"/>
              <a:t>10/28/20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9E9807-7F29-1E4B-88F5-46AC85C9137D}" type="slidenum">
              <a:rPr lang="en-US" smtClean="0"/>
              <a:t>‹#›</a:t>
            </a:fld>
            <a:endParaRPr lang="en-US"/>
          </a:p>
        </p:txBody>
      </p:sp>
    </p:spTree>
    <p:extLst>
      <p:ext uri="{BB962C8B-B14F-4D97-AF65-F5344CB8AC3E}">
        <p14:creationId xmlns:p14="http://schemas.microsoft.com/office/powerpoint/2010/main" val="3023140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1369E-1CC7-7A44-8565-FAA1A272CAF1}" type="datetimeFigureOut">
              <a:rPr lang="en-US" smtClean="0"/>
              <a:t>10/28/20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9E9807-7F29-1E4B-88F5-46AC85C9137D}" type="slidenum">
              <a:rPr lang="en-US" smtClean="0"/>
              <a:t>‹#›</a:t>
            </a:fld>
            <a:endParaRPr lang="en-US"/>
          </a:p>
        </p:txBody>
      </p:sp>
    </p:spTree>
    <p:extLst>
      <p:ext uri="{BB962C8B-B14F-4D97-AF65-F5344CB8AC3E}">
        <p14:creationId xmlns:p14="http://schemas.microsoft.com/office/powerpoint/2010/main" val="4117668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F1369E-1CC7-7A44-8565-FAA1A272CAF1}" type="datetimeFigureOut">
              <a:rPr lang="en-US" smtClean="0"/>
              <a:t>10/28/20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9E9807-7F29-1E4B-88F5-46AC85C9137D}" type="slidenum">
              <a:rPr lang="en-US" smtClean="0"/>
              <a:t>‹#›</a:t>
            </a:fld>
            <a:endParaRPr lang="en-US"/>
          </a:p>
        </p:txBody>
      </p:sp>
    </p:spTree>
    <p:extLst>
      <p:ext uri="{BB962C8B-B14F-4D97-AF65-F5344CB8AC3E}">
        <p14:creationId xmlns:p14="http://schemas.microsoft.com/office/powerpoint/2010/main" val="693663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F1369E-1CC7-7A44-8565-FAA1A272CAF1}" type="datetimeFigureOut">
              <a:rPr lang="en-US" smtClean="0"/>
              <a:t>10/28/20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9E9807-7F29-1E4B-88F5-46AC85C9137D}" type="slidenum">
              <a:rPr lang="en-US" smtClean="0"/>
              <a:t>‹#›</a:t>
            </a:fld>
            <a:endParaRPr lang="en-US"/>
          </a:p>
        </p:txBody>
      </p:sp>
    </p:spTree>
    <p:extLst>
      <p:ext uri="{BB962C8B-B14F-4D97-AF65-F5344CB8AC3E}">
        <p14:creationId xmlns:p14="http://schemas.microsoft.com/office/powerpoint/2010/main" val="317239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1369E-1CC7-7A44-8565-FAA1A272CAF1}" type="datetimeFigureOut">
              <a:rPr lang="en-US" smtClean="0"/>
              <a:t>10/28/20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E9807-7F29-1E4B-88F5-46AC85C9137D}" type="slidenum">
              <a:rPr lang="en-US" smtClean="0"/>
              <a:t>‹#›</a:t>
            </a:fld>
            <a:endParaRPr lang="en-US"/>
          </a:p>
        </p:txBody>
      </p:sp>
    </p:spTree>
    <p:extLst>
      <p:ext uri="{BB962C8B-B14F-4D97-AF65-F5344CB8AC3E}">
        <p14:creationId xmlns:p14="http://schemas.microsoft.com/office/powerpoint/2010/main" val="2384284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customXml" Target="../ink/ink3.xml"/><Relationship Id="rId5" Type="http://schemas.openxmlformats.org/officeDocument/2006/relationships/image" Target="../media/image10.png"/><Relationship Id="rId4" Type="http://schemas.openxmlformats.org/officeDocument/2006/relationships/customXml" Target="../ink/ink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Playing with Poetry in </a:t>
            </a:r>
            <a:br>
              <a:rPr lang="en-US" dirty="0"/>
            </a:br>
            <a:r>
              <a:rPr lang="en-US" dirty="0"/>
              <a:t>Eleven Classroom Activities</a:t>
            </a:r>
            <a:endParaRPr lang="en-US" sz="3100" dirty="0"/>
          </a:p>
        </p:txBody>
      </p:sp>
      <p:sp>
        <p:nvSpPr>
          <p:cNvPr id="3" name="Subtitle 2"/>
          <p:cNvSpPr>
            <a:spLocks noGrp="1"/>
          </p:cNvSpPr>
          <p:nvPr>
            <p:ph type="subTitle" idx="1"/>
          </p:nvPr>
        </p:nvSpPr>
        <p:spPr/>
        <p:txBody>
          <a:bodyPr/>
          <a:lstStyle/>
          <a:p>
            <a:r>
              <a:rPr lang="en-US" dirty="0"/>
              <a:t>Betty Sue Flowers</a:t>
            </a:r>
          </a:p>
        </p:txBody>
      </p:sp>
    </p:spTree>
    <p:extLst>
      <p:ext uri="{BB962C8B-B14F-4D97-AF65-F5344CB8AC3E}">
        <p14:creationId xmlns:p14="http://schemas.microsoft.com/office/powerpoint/2010/main" val="3683793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6294" y="2362654"/>
            <a:ext cx="5200763" cy="1508105"/>
          </a:xfrm>
          <a:prstGeom prst="rect">
            <a:avLst/>
          </a:prstGeom>
          <a:noFill/>
        </p:spPr>
        <p:txBody>
          <a:bodyPr wrap="none" rtlCol="0">
            <a:spAutoFit/>
          </a:bodyPr>
          <a:lstStyle/>
          <a:p>
            <a:r>
              <a:rPr lang="en-US" sz="2800" dirty="0"/>
              <a:t>A poem should not mean</a:t>
            </a:r>
          </a:p>
          <a:p>
            <a:r>
              <a:rPr lang="en-US" sz="2800" dirty="0"/>
              <a:t>But be.</a:t>
            </a:r>
          </a:p>
          <a:p>
            <a:endParaRPr lang="en-US" dirty="0"/>
          </a:p>
          <a:p>
            <a:r>
              <a:rPr lang="en-US" dirty="0"/>
              <a:t>			(Archibald MacLeish, from </a:t>
            </a:r>
            <a:r>
              <a:rPr lang="en-US" i="1" dirty="0" err="1"/>
              <a:t>Ars</a:t>
            </a:r>
            <a:r>
              <a:rPr lang="en-US" i="1" dirty="0"/>
              <a:t> </a:t>
            </a:r>
            <a:r>
              <a:rPr lang="en-US" i="1" dirty="0" err="1"/>
              <a:t>Poetica</a:t>
            </a:r>
            <a:r>
              <a:rPr lang="en-US" dirty="0"/>
              <a:t>)</a:t>
            </a:r>
          </a:p>
        </p:txBody>
      </p:sp>
    </p:spTree>
    <p:extLst>
      <p:ext uri="{BB962C8B-B14F-4D97-AF65-F5344CB8AC3E}">
        <p14:creationId xmlns:p14="http://schemas.microsoft.com/office/powerpoint/2010/main" val="1618487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5324C0-9742-2140-A5BD-BBD0D1C1D1BD}"/>
              </a:ext>
            </a:extLst>
          </p:cNvPr>
          <p:cNvSpPr txBox="1"/>
          <p:nvPr/>
        </p:nvSpPr>
        <p:spPr>
          <a:xfrm>
            <a:off x="2992497" y="548640"/>
            <a:ext cx="5503686" cy="400110"/>
          </a:xfrm>
          <a:prstGeom prst="rect">
            <a:avLst/>
          </a:prstGeom>
          <a:noFill/>
        </p:spPr>
        <p:txBody>
          <a:bodyPr wrap="none" rtlCol="0">
            <a:spAutoFit/>
          </a:bodyPr>
          <a:lstStyle/>
          <a:p>
            <a:pPr algn="ctr"/>
            <a:r>
              <a:rPr lang="en-US" sz="2000" dirty="0"/>
              <a:t>CA #3, part 1: </a:t>
            </a:r>
            <a:r>
              <a:rPr lang="en-US" sz="2000" b="1" dirty="0"/>
              <a:t>Know about (mean) vs knowing (be)</a:t>
            </a:r>
          </a:p>
        </p:txBody>
      </p:sp>
      <p:sp>
        <p:nvSpPr>
          <p:cNvPr id="3" name="TextBox 2">
            <a:extLst>
              <a:ext uri="{FF2B5EF4-FFF2-40B4-BE49-F238E27FC236}">
                <a16:creationId xmlns:a16="http://schemas.microsoft.com/office/drawing/2014/main" id="{57329F18-6088-594D-9B1C-93E744C97353}"/>
              </a:ext>
            </a:extLst>
          </p:cNvPr>
          <p:cNvSpPr txBox="1"/>
          <p:nvPr/>
        </p:nvSpPr>
        <p:spPr>
          <a:xfrm>
            <a:off x="1066800" y="1879600"/>
            <a:ext cx="2625591" cy="2308324"/>
          </a:xfrm>
          <a:prstGeom prst="rect">
            <a:avLst/>
          </a:prstGeom>
          <a:noFill/>
        </p:spPr>
        <p:txBody>
          <a:bodyPr wrap="none" rtlCol="0">
            <a:spAutoFit/>
          </a:bodyPr>
          <a:lstStyle/>
          <a:p>
            <a:r>
              <a:rPr lang="en-US" i="1" dirty="0"/>
              <a:t>Some discussion</a:t>
            </a:r>
            <a:r>
              <a:rPr lang="en-US" dirty="0"/>
              <a:t> </a:t>
            </a:r>
            <a:r>
              <a:rPr lang="en-US" i="1" dirty="0"/>
              <a:t>examples</a:t>
            </a:r>
          </a:p>
          <a:p>
            <a:endParaRPr lang="en-US" i="1" dirty="0"/>
          </a:p>
          <a:p>
            <a:r>
              <a:rPr lang="en-US" dirty="0"/>
              <a:t>Truth</a:t>
            </a:r>
          </a:p>
          <a:p>
            <a:r>
              <a:rPr lang="en-US" dirty="0"/>
              <a:t>Angela</a:t>
            </a:r>
          </a:p>
          <a:p>
            <a:r>
              <a:rPr lang="en-US" dirty="0"/>
              <a:t>A bright green blanket</a:t>
            </a:r>
          </a:p>
          <a:p>
            <a:r>
              <a:rPr lang="en-US" dirty="0"/>
              <a:t>China</a:t>
            </a:r>
          </a:p>
          <a:p>
            <a:endParaRPr lang="en-US" dirty="0"/>
          </a:p>
          <a:p>
            <a:endParaRPr lang="en-US" dirty="0"/>
          </a:p>
        </p:txBody>
      </p:sp>
    </p:spTree>
    <p:extLst>
      <p:ext uri="{BB962C8B-B14F-4D97-AF65-F5344CB8AC3E}">
        <p14:creationId xmlns:p14="http://schemas.microsoft.com/office/powerpoint/2010/main" val="3413507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5324C0-9742-2140-A5BD-BBD0D1C1D1BD}"/>
              </a:ext>
            </a:extLst>
          </p:cNvPr>
          <p:cNvSpPr txBox="1"/>
          <p:nvPr/>
        </p:nvSpPr>
        <p:spPr>
          <a:xfrm>
            <a:off x="3076692" y="538480"/>
            <a:ext cx="5335307" cy="707886"/>
          </a:xfrm>
          <a:prstGeom prst="rect">
            <a:avLst/>
          </a:prstGeom>
          <a:noFill/>
        </p:spPr>
        <p:txBody>
          <a:bodyPr wrap="none" rtlCol="0">
            <a:spAutoFit/>
          </a:bodyPr>
          <a:lstStyle/>
          <a:p>
            <a:pPr algn="ctr"/>
            <a:r>
              <a:rPr lang="en-US" sz="2000" dirty="0"/>
              <a:t>CA #3, part 2: How do you get to know a meaning</a:t>
            </a:r>
          </a:p>
          <a:p>
            <a:pPr algn="ctr"/>
            <a:r>
              <a:rPr lang="en-US" sz="2000" dirty="0"/>
              <a:t>vs a “being”? </a:t>
            </a:r>
          </a:p>
        </p:txBody>
      </p:sp>
      <p:sp>
        <p:nvSpPr>
          <p:cNvPr id="3" name="TextBox 2">
            <a:extLst>
              <a:ext uri="{FF2B5EF4-FFF2-40B4-BE49-F238E27FC236}">
                <a16:creationId xmlns:a16="http://schemas.microsoft.com/office/drawing/2014/main" id="{57329F18-6088-594D-9B1C-93E744C97353}"/>
              </a:ext>
            </a:extLst>
          </p:cNvPr>
          <p:cNvSpPr txBox="1"/>
          <p:nvPr/>
        </p:nvSpPr>
        <p:spPr>
          <a:xfrm>
            <a:off x="1066800" y="1879600"/>
            <a:ext cx="7225504" cy="4524315"/>
          </a:xfrm>
          <a:prstGeom prst="rect">
            <a:avLst/>
          </a:prstGeom>
          <a:noFill/>
        </p:spPr>
        <p:txBody>
          <a:bodyPr wrap="none" rtlCol="0">
            <a:spAutoFit/>
          </a:bodyPr>
          <a:lstStyle/>
          <a:p>
            <a:r>
              <a:rPr lang="en-US" i="1" dirty="0"/>
              <a:t>Prose – know about</a:t>
            </a:r>
          </a:p>
          <a:p>
            <a:r>
              <a:rPr lang="en-US" dirty="0"/>
              <a:t>Truth </a:t>
            </a:r>
            <a:r>
              <a:rPr lang="en-US" i="1" dirty="0"/>
              <a:t>[a concept] – </a:t>
            </a:r>
            <a:r>
              <a:rPr lang="en-US" dirty="0"/>
              <a:t>dictionary</a:t>
            </a:r>
          </a:p>
          <a:p>
            <a:r>
              <a:rPr lang="en-US" dirty="0"/>
              <a:t>Angela </a:t>
            </a:r>
            <a:r>
              <a:rPr lang="en-US" i="1" dirty="0"/>
              <a:t>[a person] – </a:t>
            </a:r>
            <a:r>
              <a:rPr lang="en-US" dirty="0"/>
              <a:t>read her resume</a:t>
            </a:r>
          </a:p>
          <a:p>
            <a:r>
              <a:rPr lang="en-US" dirty="0"/>
              <a:t>A bright green blanket </a:t>
            </a:r>
            <a:r>
              <a:rPr lang="en-US" i="1" dirty="0"/>
              <a:t>[a thing] - </a:t>
            </a:r>
            <a:r>
              <a:rPr lang="en-US" dirty="0"/>
              <a:t> Amazon?</a:t>
            </a:r>
          </a:p>
          <a:p>
            <a:r>
              <a:rPr lang="en-US" dirty="0"/>
              <a:t>China </a:t>
            </a:r>
            <a:r>
              <a:rPr lang="en-US" i="1" dirty="0"/>
              <a:t>[a place] – </a:t>
            </a:r>
            <a:r>
              <a:rPr lang="en-US" dirty="0"/>
              <a:t>Wikipedia?</a:t>
            </a:r>
          </a:p>
          <a:p>
            <a:endParaRPr lang="en-US" dirty="0"/>
          </a:p>
          <a:p>
            <a:r>
              <a:rPr lang="en-US" i="1" dirty="0"/>
              <a:t>Poetry - know</a:t>
            </a:r>
          </a:p>
          <a:p>
            <a:r>
              <a:rPr lang="en-US" dirty="0"/>
              <a:t>Truth – a lifetime of wisdom</a:t>
            </a:r>
          </a:p>
          <a:p>
            <a:r>
              <a:rPr lang="en-US" dirty="0"/>
              <a:t>Angela </a:t>
            </a:r>
            <a:r>
              <a:rPr lang="en-US" i="1" dirty="0"/>
              <a:t> – </a:t>
            </a:r>
            <a:r>
              <a:rPr lang="en-US" dirty="0"/>
              <a:t>hang out with her</a:t>
            </a:r>
          </a:p>
          <a:p>
            <a:r>
              <a:rPr lang="en-US" dirty="0"/>
              <a:t>A bright green blanket</a:t>
            </a:r>
            <a:r>
              <a:rPr lang="en-US" i="1" dirty="0"/>
              <a:t> - </a:t>
            </a:r>
            <a:r>
              <a:rPr lang="en-US" dirty="0"/>
              <a:t> use or </a:t>
            </a:r>
            <a:r>
              <a:rPr lang="en-US" i="1" dirty="0"/>
              <a:t>look</a:t>
            </a:r>
          </a:p>
          <a:p>
            <a:r>
              <a:rPr lang="en-US" dirty="0"/>
              <a:t>China </a:t>
            </a:r>
            <a:r>
              <a:rPr lang="en-US" i="1" dirty="0"/>
              <a:t> – </a:t>
            </a:r>
            <a:r>
              <a:rPr lang="en-US" dirty="0"/>
              <a:t>live there</a:t>
            </a:r>
          </a:p>
          <a:p>
            <a:endParaRPr lang="en-US" dirty="0"/>
          </a:p>
          <a:p>
            <a:r>
              <a:rPr lang="en-US" dirty="0">
                <a:solidFill>
                  <a:srgbClr val="FF0000"/>
                </a:solidFill>
              </a:rPr>
              <a:t>Studying poems more like hanging out with Angela or gym class or living in </a:t>
            </a:r>
          </a:p>
          <a:p>
            <a:r>
              <a:rPr lang="en-US" dirty="0">
                <a:solidFill>
                  <a:srgbClr val="FF0000"/>
                </a:solidFill>
              </a:rPr>
              <a:t>China than studying philosophy.</a:t>
            </a:r>
          </a:p>
          <a:p>
            <a:endParaRPr lang="en-US" dirty="0"/>
          </a:p>
          <a:p>
            <a:endParaRPr lang="en-US" dirty="0"/>
          </a:p>
        </p:txBody>
      </p:sp>
    </p:spTree>
    <p:extLst>
      <p:ext uri="{BB962C8B-B14F-4D97-AF65-F5344CB8AC3E}">
        <p14:creationId xmlns:p14="http://schemas.microsoft.com/office/powerpoint/2010/main" val="3199439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F8EDF2-02B8-B047-BB94-3EFB6009039D}"/>
              </a:ext>
            </a:extLst>
          </p:cNvPr>
          <p:cNvSpPr txBox="1"/>
          <p:nvPr/>
        </p:nvSpPr>
        <p:spPr>
          <a:xfrm>
            <a:off x="2174240" y="1889760"/>
            <a:ext cx="4889544" cy="2031325"/>
          </a:xfrm>
          <a:prstGeom prst="rect">
            <a:avLst/>
          </a:prstGeom>
          <a:noFill/>
        </p:spPr>
        <p:txBody>
          <a:bodyPr wrap="none" rtlCol="0">
            <a:spAutoFit/>
          </a:bodyPr>
          <a:lstStyle/>
          <a:p>
            <a:r>
              <a:rPr lang="en-US" dirty="0"/>
              <a:t>W.C. Williams (author of “The Red Wheelbarrow”)</a:t>
            </a:r>
          </a:p>
          <a:p>
            <a:endParaRPr lang="en-US" dirty="0"/>
          </a:p>
          <a:p>
            <a:endParaRPr lang="en-US" dirty="0"/>
          </a:p>
          <a:p>
            <a:endParaRPr lang="en-US" dirty="0"/>
          </a:p>
          <a:p>
            <a:endParaRPr lang="en-US" dirty="0"/>
          </a:p>
          <a:p>
            <a:r>
              <a:rPr lang="en-US" dirty="0"/>
              <a:t>“No ideas but in things.”</a:t>
            </a:r>
          </a:p>
          <a:p>
            <a:endParaRPr lang="en-US" dirty="0"/>
          </a:p>
        </p:txBody>
      </p:sp>
    </p:spTree>
    <p:extLst>
      <p:ext uri="{BB962C8B-B14F-4D97-AF65-F5344CB8AC3E}">
        <p14:creationId xmlns:p14="http://schemas.microsoft.com/office/powerpoint/2010/main" val="3792565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780C9A-F951-F04B-A497-AAAA7A844BC5}"/>
              </a:ext>
            </a:extLst>
          </p:cNvPr>
          <p:cNvSpPr txBox="1"/>
          <p:nvPr/>
        </p:nvSpPr>
        <p:spPr>
          <a:xfrm>
            <a:off x="1412240" y="2194560"/>
            <a:ext cx="7342972" cy="3508653"/>
          </a:xfrm>
          <a:prstGeom prst="rect">
            <a:avLst/>
          </a:prstGeom>
          <a:noFill/>
        </p:spPr>
        <p:txBody>
          <a:bodyPr wrap="none" rtlCol="0">
            <a:spAutoFit/>
          </a:bodyPr>
          <a:lstStyle/>
          <a:p>
            <a:r>
              <a:rPr lang="en-US" sz="2800" dirty="0"/>
              <a:t>CA #4: Bring a thing to class you </a:t>
            </a:r>
            <a:r>
              <a:rPr lang="en-US" sz="2800" i="1" dirty="0"/>
              <a:t>know.</a:t>
            </a:r>
          </a:p>
          <a:p>
            <a:endParaRPr lang="en-US" i="1" dirty="0"/>
          </a:p>
          <a:p>
            <a:endParaRPr lang="en-US" dirty="0"/>
          </a:p>
          <a:p>
            <a:endParaRPr lang="en-US" dirty="0"/>
          </a:p>
          <a:p>
            <a:endParaRPr lang="en-US" sz="2000" dirty="0"/>
          </a:p>
          <a:p>
            <a:pPr marL="342900" indent="-342900">
              <a:buAutoNum type="arabicPeriod"/>
            </a:pPr>
            <a:r>
              <a:rPr lang="en-US" sz="2000" dirty="0"/>
              <a:t>Talk about it.</a:t>
            </a:r>
          </a:p>
          <a:p>
            <a:pPr marL="342900" indent="-342900">
              <a:buAutoNum type="arabicPeriod"/>
            </a:pPr>
            <a:endParaRPr lang="en-US" sz="2000" dirty="0"/>
          </a:p>
          <a:p>
            <a:pPr marL="342900" indent="-342900">
              <a:buAutoNum type="arabicPeriod"/>
            </a:pPr>
            <a:r>
              <a:rPr lang="en-US" sz="2000" dirty="0"/>
              <a:t>Talk </a:t>
            </a:r>
            <a:r>
              <a:rPr lang="en-US" sz="2000" i="1" dirty="0"/>
              <a:t>knowingly </a:t>
            </a:r>
            <a:r>
              <a:rPr lang="en-US" sz="2000" dirty="0"/>
              <a:t>about it. </a:t>
            </a:r>
          </a:p>
          <a:p>
            <a:pPr marL="342900" indent="-342900">
              <a:buAutoNum type="arabicPeriod"/>
            </a:pPr>
            <a:endParaRPr lang="en-US" sz="2000" dirty="0"/>
          </a:p>
          <a:p>
            <a:pPr marL="342900" indent="-342900">
              <a:buAutoNum type="arabicPeriod"/>
            </a:pPr>
            <a:r>
              <a:rPr lang="en-US" sz="2000" dirty="0"/>
              <a:t>What’s the difference? </a:t>
            </a:r>
            <a:r>
              <a:rPr lang="en-US" sz="2000" i="1" dirty="0"/>
              <a:t>[</a:t>
            </a:r>
            <a:r>
              <a:rPr lang="en-US" sz="2000" dirty="0"/>
              <a:t>Class will notice: </a:t>
            </a:r>
            <a:r>
              <a:rPr lang="en-US" sz="2000" i="1" dirty="0"/>
              <a:t>stories, emotions, “like”]</a:t>
            </a:r>
          </a:p>
          <a:p>
            <a:pPr marL="342900" indent="-342900">
              <a:buAutoNum type="arabicPeriod"/>
            </a:pPr>
            <a:endParaRPr lang="en-US" sz="2000" dirty="0"/>
          </a:p>
        </p:txBody>
      </p:sp>
    </p:spTree>
    <p:extLst>
      <p:ext uri="{BB962C8B-B14F-4D97-AF65-F5344CB8AC3E}">
        <p14:creationId xmlns:p14="http://schemas.microsoft.com/office/powerpoint/2010/main" val="775023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28FFCA-D4B8-744E-9743-F98C8A36AEC2}"/>
              </a:ext>
            </a:extLst>
          </p:cNvPr>
          <p:cNvSpPr txBox="1"/>
          <p:nvPr/>
        </p:nvSpPr>
        <p:spPr>
          <a:xfrm>
            <a:off x="931492" y="640935"/>
            <a:ext cx="5016053" cy="646331"/>
          </a:xfrm>
          <a:prstGeom prst="rect">
            <a:avLst/>
          </a:prstGeom>
          <a:noFill/>
        </p:spPr>
        <p:txBody>
          <a:bodyPr wrap="none" rtlCol="0">
            <a:spAutoFit/>
          </a:bodyPr>
          <a:lstStyle/>
          <a:p>
            <a:r>
              <a:rPr lang="en-US" sz="3600" dirty="0"/>
              <a:t>Time: Slowing down to </a:t>
            </a:r>
            <a:r>
              <a:rPr lang="en-US" sz="3600" i="1" dirty="0"/>
              <a:t>be</a:t>
            </a:r>
            <a:endParaRPr lang="en-US" sz="3600" dirty="0"/>
          </a:p>
        </p:txBody>
      </p:sp>
      <p:sp>
        <p:nvSpPr>
          <p:cNvPr id="3" name="TextBox 2">
            <a:extLst>
              <a:ext uri="{FF2B5EF4-FFF2-40B4-BE49-F238E27FC236}">
                <a16:creationId xmlns:a16="http://schemas.microsoft.com/office/drawing/2014/main" id="{BE13934F-AC61-DF4B-AAA8-82B82A3EA6E7}"/>
              </a:ext>
            </a:extLst>
          </p:cNvPr>
          <p:cNvSpPr txBox="1"/>
          <p:nvPr/>
        </p:nvSpPr>
        <p:spPr>
          <a:xfrm>
            <a:off x="1145136" y="2127903"/>
            <a:ext cx="2799741" cy="1138773"/>
          </a:xfrm>
          <a:prstGeom prst="rect">
            <a:avLst/>
          </a:prstGeom>
          <a:noFill/>
        </p:spPr>
        <p:txBody>
          <a:bodyPr wrap="none" rtlCol="0">
            <a:spAutoFit/>
          </a:bodyPr>
          <a:lstStyle/>
          <a:p>
            <a:r>
              <a:rPr lang="en-US" dirty="0"/>
              <a:t>CA #5:</a:t>
            </a:r>
          </a:p>
          <a:p>
            <a:endParaRPr lang="en-US" dirty="0"/>
          </a:p>
          <a:p>
            <a:r>
              <a:rPr lang="en-US" sz="3200" dirty="0"/>
              <a:t>Prose and Form</a:t>
            </a:r>
          </a:p>
        </p:txBody>
      </p:sp>
    </p:spTree>
    <p:extLst>
      <p:ext uri="{BB962C8B-B14F-4D97-AF65-F5344CB8AC3E}">
        <p14:creationId xmlns:p14="http://schemas.microsoft.com/office/powerpoint/2010/main" val="2149369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9-29 at 2.16.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267700" cy="3860800"/>
          </a:xfrm>
          <a:prstGeom prst="rect">
            <a:avLst/>
          </a:prstGeom>
        </p:spPr>
      </p:pic>
    </p:spTree>
    <p:extLst>
      <p:ext uri="{BB962C8B-B14F-4D97-AF65-F5344CB8AC3E}">
        <p14:creationId xmlns:p14="http://schemas.microsoft.com/office/powerpoint/2010/main" val="1090350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971B20-2F2C-DC4C-A59C-885C2F697820}"/>
              </a:ext>
            </a:extLst>
          </p:cNvPr>
          <p:cNvPicPr>
            <a:picLocks noChangeAspect="1"/>
          </p:cNvPicPr>
          <p:nvPr/>
        </p:nvPicPr>
        <p:blipFill>
          <a:blip r:embed="rId3"/>
          <a:stretch>
            <a:fillRect/>
          </a:stretch>
        </p:blipFill>
        <p:spPr>
          <a:xfrm>
            <a:off x="6102848" y="2973114"/>
            <a:ext cx="3041151" cy="3884885"/>
          </a:xfrm>
          <a:prstGeom prst="rect">
            <a:avLst/>
          </a:prstGeom>
        </p:spPr>
      </p:pic>
      <p:sp>
        <p:nvSpPr>
          <p:cNvPr id="8" name="TextBox 7">
            <a:extLst>
              <a:ext uri="{FF2B5EF4-FFF2-40B4-BE49-F238E27FC236}">
                <a16:creationId xmlns:a16="http://schemas.microsoft.com/office/drawing/2014/main" id="{0084E020-5D1B-8649-8326-EE801A459E45}"/>
              </a:ext>
            </a:extLst>
          </p:cNvPr>
          <p:cNvSpPr txBox="1"/>
          <p:nvPr/>
        </p:nvSpPr>
        <p:spPr>
          <a:xfrm>
            <a:off x="883578" y="760288"/>
            <a:ext cx="184731" cy="369332"/>
          </a:xfrm>
          <a:prstGeom prst="rect">
            <a:avLst/>
          </a:prstGeom>
          <a:noFill/>
        </p:spPr>
        <p:txBody>
          <a:bodyPr wrap="none" rtlCol="0">
            <a:spAutoFit/>
          </a:bodyPr>
          <a:lstStyle/>
          <a:p>
            <a:endParaRPr lang="en-US" dirty="0"/>
          </a:p>
        </p:txBody>
      </p:sp>
      <p:pic>
        <p:nvPicPr>
          <p:cNvPr id="10" name="Picture 9">
            <a:extLst>
              <a:ext uri="{FF2B5EF4-FFF2-40B4-BE49-F238E27FC236}">
                <a16:creationId xmlns:a16="http://schemas.microsoft.com/office/drawing/2014/main" id="{000179CC-DBCC-B446-9B6D-1BBF16D0FB4B}"/>
              </a:ext>
            </a:extLst>
          </p:cNvPr>
          <p:cNvPicPr>
            <a:picLocks noChangeAspect="1"/>
          </p:cNvPicPr>
          <p:nvPr/>
        </p:nvPicPr>
        <p:blipFill>
          <a:blip r:embed="rId4"/>
          <a:stretch>
            <a:fillRect/>
          </a:stretch>
        </p:blipFill>
        <p:spPr>
          <a:xfrm>
            <a:off x="188717" y="187718"/>
            <a:ext cx="7270321" cy="2820075"/>
          </a:xfrm>
          <a:prstGeom prst="rect">
            <a:avLst/>
          </a:prstGeom>
        </p:spPr>
      </p:pic>
    </p:spTree>
    <p:extLst>
      <p:ext uri="{BB962C8B-B14F-4D97-AF65-F5344CB8AC3E}">
        <p14:creationId xmlns:p14="http://schemas.microsoft.com/office/powerpoint/2010/main" val="492727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E29FCE-B887-9242-87FC-F0F1DD33C26E}"/>
              </a:ext>
            </a:extLst>
          </p:cNvPr>
          <p:cNvPicPr>
            <a:picLocks noChangeAspect="1"/>
          </p:cNvPicPr>
          <p:nvPr/>
        </p:nvPicPr>
        <p:blipFill>
          <a:blip r:embed="rId3"/>
          <a:stretch>
            <a:fillRect/>
          </a:stretch>
        </p:blipFill>
        <p:spPr>
          <a:xfrm>
            <a:off x="2273205" y="0"/>
            <a:ext cx="4597590" cy="6858000"/>
          </a:xfrm>
          <a:prstGeom prst="rect">
            <a:avLst/>
          </a:prstGeom>
        </p:spPr>
      </p:pic>
    </p:spTree>
    <p:extLst>
      <p:ext uri="{BB962C8B-B14F-4D97-AF65-F5344CB8AC3E}">
        <p14:creationId xmlns:p14="http://schemas.microsoft.com/office/powerpoint/2010/main" val="1973724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28C41B-B933-934E-B1E3-B94E08F156E3}"/>
              </a:ext>
            </a:extLst>
          </p:cNvPr>
          <p:cNvPicPr>
            <a:picLocks noChangeAspect="1"/>
          </p:cNvPicPr>
          <p:nvPr/>
        </p:nvPicPr>
        <p:blipFill>
          <a:blip r:embed="rId3"/>
          <a:stretch>
            <a:fillRect/>
          </a:stretch>
        </p:blipFill>
        <p:spPr>
          <a:xfrm>
            <a:off x="2387225" y="0"/>
            <a:ext cx="4369550" cy="6858000"/>
          </a:xfrm>
          <a:prstGeom prst="rect">
            <a:avLst/>
          </a:prstGeom>
        </p:spPr>
      </p:pic>
    </p:spTree>
    <p:extLst>
      <p:ext uri="{BB962C8B-B14F-4D97-AF65-F5344CB8AC3E}">
        <p14:creationId xmlns:p14="http://schemas.microsoft.com/office/powerpoint/2010/main" val="1846181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B7598E-3093-1748-8866-5D49C3DF9B3C}"/>
              </a:ext>
            </a:extLst>
          </p:cNvPr>
          <p:cNvSpPr txBox="1"/>
          <p:nvPr/>
        </p:nvSpPr>
        <p:spPr>
          <a:xfrm>
            <a:off x="1353312" y="1133856"/>
            <a:ext cx="6093015" cy="954107"/>
          </a:xfrm>
          <a:prstGeom prst="rect">
            <a:avLst/>
          </a:prstGeom>
          <a:noFill/>
        </p:spPr>
        <p:txBody>
          <a:bodyPr wrap="none" rtlCol="0">
            <a:spAutoFit/>
          </a:bodyPr>
          <a:lstStyle/>
          <a:p>
            <a:r>
              <a:rPr lang="en-US" sz="2800" dirty="0"/>
              <a:t>CA #1:  Why don’t you like poetry? What</a:t>
            </a:r>
          </a:p>
          <a:p>
            <a:r>
              <a:rPr lang="en-US" sz="2800" dirty="0"/>
              <a:t>don’t you like about it?</a:t>
            </a:r>
          </a:p>
        </p:txBody>
      </p:sp>
    </p:spTree>
    <p:extLst>
      <p:ext uri="{BB962C8B-B14F-4D97-AF65-F5344CB8AC3E}">
        <p14:creationId xmlns:p14="http://schemas.microsoft.com/office/powerpoint/2010/main" val="2032521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05C838-3ED3-6247-8C8E-B882858D172C}"/>
              </a:ext>
            </a:extLst>
          </p:cNvPr>
          <p:cNvPicPr>
            <a:picLocks noChangeAspect="1"/>
          </p:cNvPicPr>
          <p:nvPr/>
        </p:nvPicPr>
        <p:blipFill>
          <a:blip r:embed="rId3"/>
          <a:stretch>
            <a:fillRect/>
          </a:stretch>
        </p:blipFill>
        <p:spPr>
          <a:xfrm>
            <a:off x="0" y="1679222"/>
            <a:ext cx="9144000" cy="3499556"/>
          </a:xfrm>
          <a:prstGeom prst="rect">
            <a:avLst/>
          </a:prstGeom>
        </p:spPr>
      </p:pic>
    </p:spTree>
    <p:extLst>
      <p:ext uri="{BB962C8B-B14F-4D97-AF65-F5344CB8AC3E}">
        <p14:creationId xmlns:p14="http://schemas.microsoft.com/office/powerpoint/2010/main" val="3697152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BCB0C8-69C6-5341-9C7A-B06C75519F71}"/>
              </a:ext>
            </a:extLst>
          </p:cNvPr>
          <p:cNvSpPr txBox="1"/>
          <p:nvPr/>
        </p:nvSpPr>
        <p:spPr>
          <a:xfrm>
            <a:off x="1760434" y="1350236"/>
            <a:ext cx="4443461" cy="1200329"/>
          </a:xfrm>
          <a:prstGeom prst="rect">
            <a:avLst/>
          </a:prstGeom>
          <a:noFill/>
        </p:spPr>
        <p:txBody>
          <a:bodyPr wrap="none" rtlCol="0">
            <a:spAutoFit/>
          </a:bodyPr>
          <a:lstStyle/>
          <a:p>
            <a:r>
              <a:rPr lang="en-US" dirty="0"/>
              <a:t>CA #6: Being with A Poem – learning together</a:t>
            </a:r>
          </a:p>
          <a:p>
            <a:endParaRPr lang="en-US" dirty="0"/>
          </a:p>
          <a:p>
            <a:endParaRPr lang="en-US" dirty="0"/>
          </a:p>
          <a:p>
            <a:endParaRPr lang="en-US" dirty="0"/>
          </a:p>
        </p:txBody>
      </p:sp>
      <p:sp>
        <p:nvSpPr>
          <p:cNvPr id="4" name="TextBox 3">
            <a:extLst>
              <a:ext uri="{FF2B5EF4-FFF2-40B4-BE49-F238E27FC236}">
                <a16:creationId xmlns:a16="http://schemas.microsoft.com/office/drawing/2014/main" id="{389B6068-3720-0B4F-9024-C838F6611C1B}"/>
              </a:ext>
            </a:extLst>
          </p:cNvPr>
          <p:cNvSpPr txBox="1"/>
          <p:nvPr/>
        </p:nvSpPr>
        <p:spPr>
          <a:xfrm>
            <a:off x="2042445" y="2110811"/>
            <a:ext cx="4854011" cy="3693319"/>
          </a:xfrm>
          <a:prstGeom prst="rect">
            <a:avLst/>
          </a:prstGeom>
          <a:noFill/>
        </p:spPr>
        <p:txBody>
          <a:bodyPr wrap="square" rtlCol="0">
            <a:spAutoFit/>
          </a:bodyPr>
          <a:lstStyle/>
          <a:p>
            <a:r>
              <a:rPr lang="en-US" dirty="0"/>
              <a:t>                          Some things that fly there be—</a:t>
            </a:r>
          </a:p>
          <a:p>
            <a:r>
              <a:rPr lang="en-US" dirty="0"/>
              <a:t>			Birds—Hours—the Bumblebee—</a:t>
            </a:r>
          </a:p>
          <a:p>
            <a:r>
              <a:rPr lang="en-US" dirty="0"/>
              <a:t>			Of these no elegy.</a:t>
            </a:r>
          </a:p>
          <a:p>
            <a:r>
              <a:rPr lang="en-US" dirty="0"/>
              <a:t> </a:t>
            </a:r>
          </a:p>
          <a:p>
            <a:r>
              <a:rPr lang="en-US" dirty="0"/>
              <a:t> 			Some things that stay there be—</a:t>
            </a:r>
          </a:p>
          <a:p>
            <a:r>
              <a:rPr lang="en-US" dirty="0"/>
              <a:t>			Grief—Hills—Eternity</a:t>
            </a:r>
          </a:p>
          <a:p>
            <a:r>
              <a:rPr lang="en-US" dirty="0"/>
              <a:t>			Nor this </a:t>
            </a:r>
            <a:r>
              <a:rPr lang="en-US" dirty="0" err="1"/>
              <a:t>behooveth</a:t>
            </a:r>
            <a:r>
              <a:rPr lang="en-US" dirty="0"/>
              <a:t> me.</a:t>
            </a:r>
          </a:p>
          <a:p>
            <a:endParaRPr lang="en-US" dirty="0"/>
          </a:p>
          <a:p>
            <a:r>
              <a:rPr lang="en-US" dirty="0"/>
              <a:t>			There are that resting, rise.</a:t>
            </a:r>
          </a:p>
          <a:p>
            <a:r>
              <a:rPr lang="en-US" dirty="0"/>
              <a:t>			Can I expound the skies?</a:t>
            </a:r>
          </a:p>
          <a:p>
            <a:r>
              <a:rPr lang="en-US" dirty="0"/>
              <a:t>			How still the Riddle lies!</a:t>
            </a:r>
          </a:p>
          <a:p>
            <a:endParaRPr lang="en-US" dirty="0"/>
          </a:p>
          <a:p>
            <a:endParaRPr lang="en-US"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708FE52F-175E-C140-B1DF-CA53AA763244}"/>
                  </a:ext>
                </a:extLst>
              </p14:cNvPr>
              <p14:cNvContentPartPr/>
              <p14:nvPr/>
            </p14:nvContentPartPr>
            <p14:xfrm>
              <a:off x="-1447079" y="970927"/>
              <a:ext cx="360" cy="360"/>
            </p14:xfrm>
          </p:contentPart>
        </mc:Choice>
        <mc:Fallback xmlns="">
          <p:pic>
            <p:nvPicPr>
              <p:cNvPr id="3" name="Ink 2">
                <a:extLst>
                  <a:ext uri="{FF2B5EF4-FFF2-40B4-BE49-F238E27FC236}">
                    <a16:creationId xmlns:a16="http://schemas.microsoft.com/office/drawing/2014/main" id="{708FE52F-175E-C140-B1DF-CA53AA763244}"/>
                  </a:ext>
                </a:extLst>
              </p:cNvPr>
              <p:cNvPicPr/>
              <p:nvPr/>
            </p:nvPicPr>
            <p:blipFill>
              <a:blip r:embed="rId4"/>
              <a:stretch>
                <a:fillRect/>
              </a:stretch>
            </p:blipFill>
            <p:spPr>
              <a:xfrm>
                <a:off x="-1456079" y="961927"/>
                <a:ext cx="18000" cy="18000"/>
              </a:xfrm>
              <a:prstGeom prst="rect">
                <a:avLst/>
              </a:prstGeom>
            </p:spPr>
          </p:pic>
        </mc:Fallback>
      </mc:AlternateContent>
    </p:spTree>
    <p:extLst>
      <p:ext uri="{BB962C8B-B14F-4D97-AF65-F5344CB8AC3E}">
        <p14:creationId xmlns:p14="http://schemas.microsoft.com/office/powerpoint/2010/main" val="3583763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34FA5A-F683-E14A-9E01-049F0A6E275F}"/>
              </a:ext>
            </a:extLst>
          </p:cNvPr>
          <p:cNvPicPr>
            <a:picLocks noChangeAspect="1"/>
          </p:cNvPicPr>
          <p:nvPr/>
        </p:nvPicPr>
        <p:blipFill>
          <a:blip r:embed="rId3"/>
          <a:stretch>
            <a:fillRect/>
          </a:stretch>
        </p:blipFill>
        <p:spPr>
          <a:xfrm>
            <a:off x="1905000" y="1517650"/>
            <a:ext cx="5334000" cy="3822700"/>
          </a:xfrm>
          <a:prstGeom prst="rect">
            <a:avLst/>
          </a:prstGeom>
        </p:spPr>
      </p:pic>
    </p:spTree>
    <p:extLst>
      <p:ext uri="{BB962C8B-B14F-4D97-AF65-F5344CB8AC3E}">
        <p14:creationId xmlns:p14="http://schemas.microsoft.com/office/powerpoint/2010/main" val="150230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34FA5A-F683-E14A-9E01-049F0A6E275F}"/>
              </a:ext>
            </a:extLst>
          </p:cNvPr>
          <p:cNvPicPr>
            <a:picLocks noChangeAspect="1"/>
          </p:cNvPicPr>
          <p:nvPr/>
        </p:nvPicPr>
        <p:blipFill>
          <a:blip r:embed="rId3"/>
          <a:stretch>
            <a:fillRect/>
          </a:stretch>
        </p:blipFill>
        <p:spPr>
          <a:xfrm>
            <a:off x="1905000" y="1517650"/>
            <a:ext cx="5334000" cy="3822700"/>
          </a:xfrm>
          <a:prstGeom prst="rect">
            <a:avLst/>
          </a:prstGeom>
        </p:spPr>
      </p:pic>
      <p:cxnSp>
        <p:nvCxnSpPr>
          <p:cNvPr id="4" name="Straight Connector 3">
            <a:extLst>
              <a:ext uri="{FF2B5EF4-FFF2-40B4-BE49-F238E27FC236}">
                <a16:creationId xmlns:a16="http://schemas.microsoft.com/office/drawing/2014/main" id="{0368B102-5E3A-EF45-8653-FD9CAD8331C2}"/>
              </a:ext>
            </a:extLst>
          </p:cNvPr>
          <p:cNvCxnSpPr>
            <a:cxnSpLocks/>
          </p:cNvCxnSpPr>
          <p:nvPr/>
        </p:nvCxnSpPr>
        <p:spPr>
          <a:xfrm>
            <a:off x="3375589" y="2050991"/>
            <a:ext cx="683663" cy="1247686"/>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23875B47-3BC9-2B48-A9C7-4E8649B6566D}"/>
              </a:ext>
            </a:extLst>
          </p:cNvPr>
          <p:cNvCxnSpPr/>
          <p:nvPr/>
        </p:nvCxnSpPr>
        <p:spPr>
          <a:xfrm flipH="1">
            <a:off x="4025069" y="2050991"/>
            <a:ext cx="1418602" cy="11793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975A1E4-EE6A-B243-86FD-D7DED77EAD83}"/>
              </a:ext>
            </a:extLst>
          </p:cNvPr>
          <p:cNvCxnSpPr>
            <a:cxnSpLocks/>
          </p:cNvCxnSpPr>
          <p:nvPr/>
        </p:nvCxnSpPr>
        <p:spPr>
          <a:xfrm>
            <a:off x="3341406" y="2016808"/>
            <a:ext cx="2068082" cy="3418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3633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34FA5A-F683-E14A-9E01-049F0A6E275F}"/>
              </a:ext>
            </a:extLst>
          </p:cNvPr>
          <p:cNvPicPr>
            <a:picLocks noChangeAspect="1"/>
          </p:cNvPicPr>
          <p:nvPr/>
        </p:nvPicPr>
        <p:blipFill>
          <a:blip r:embed="rId3"/>
          <a:stretch>
            <a:fillRect/>
          </a:stretch>
        </p:blipFill>
        <p:spPr>
          <a:xfrm>
            <a:off x="1905000" y="1517650"/>
            <a:ext cx="5334000" cy="3822700"/>
          </a:xfrm>
          <a:prstGeom prst="rect">
            <a:avLst/>
          </a:prstGeom>
        </p:spPr>
      </p:pic>
      <p:cxnSp>
        <p:nvCxnSpPr>
          <p:cNvPr id="4" name="Straight Connector 3">
            <a:extLst>
              <a:ext uri="{FF2B5EF4-FFF2-40B4-BE49-F238E27FC236}">
                <a16:creationId xmlns:a16="http://schemas.microsoft.com/office/drawing/2014/main" id="{0368B102-5E3A-EF45-8653-FD9CAD8331C2}"/>
              </a:ext>
            </a:extLst>
          </p:cNvPr>
          <p:cNvCxnSpPr>
            <a:cxnSpLocks/>
          </p:cNvCxnSpPr>
          <p:nvPr/>
        </p:nvCxnSpPr>
        <p:spPr>
          <a:xfrm>
            <a:off x="3375589" y="2050991"/>
            <a:ext cx="683663" cy="1247686"/>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23875B47-3BC9-2B48-A9C7-4E8649B6566D}"/>
              </a:ext>
            </a:extLst>
          </p:cNvPr>
          <p:cNvCxnSpPr/>
          <p:nvPr/>
        </p:nvCxnSpPr>
        <p:spPr>
          <a:xfrm flipH="1">
            <a:off x="3905428" y="2008262"/>
            <a:ext cx="1418602" cy="11793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975A1E4-EE6A-B243-86FD-D7DED77EAD83}"/>
              </a:ext>
            </a:extLst>
          </p:cNvPr>
          <p:cNvCxnSpPr>
            <a:cxnSpLocks/>
          </p:cNvCxnSpPr>
          <p:nvPr/>
        </p:nvCxnSpPr>
        <p:spPr>
          <a:xfrm>
            <a:off x="3341406" y="2016808"/>
            <a:ext cx="1828800" cy="40786"/>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B01FB5D2-5AAE-E94B-9F96-CE52013B07E5}"/>
              </a:ext>
            </a:extLst>
          </p:cNvPr>
          <p:cNvCxnSpPr>
            <a:cxnSpLocks/>
          </p:cNvCxnSpPr>
          <p:nvPr/>
        </p:nvCxnSpPr>
        <p:spPr>
          <a:xfrm>
            <a:off x="4114800" y="2157427"/>
            <a:ext cx="705028" cy="1175433"/>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D3EA7ED-154B-EC45-BE85-347F3C1120EF}"/>
              </a:ext>
            </a:extLst>
          </p:cNvPr>
          <p:cNvCxnSpPr>
            <a:cxnSpLocks/>
          </p:cNvCxnSpPr>
          <p:nvPr/>
        </p:nvCxnSpPr>
        <p:spPr>
          <a:xfrm flipV="1">
            <a:off x="3238856" y="2127903"/>
            <a:ext cx="931492" cy="1170774"/>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8923D3C-55CE-B94D-A005-111EBF920E18}"/>
              </a:ext>
            </a:extLst>
          </p:cNvPr>
          <p:cNvCxnSpPr>
            <a:cxnSpLocks/>
          </p:cNvCxnSpPr>
          <p:nvPr/>
        </p:nvCxnSpPr>
        <p:spPr>
          <a:xfrm flipH="1" flipV="1">
            <a:off x="3238856" y="3298677"/>
            <a:ext cx="1580972" cy="854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9561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34FA5A-F683-E14A-9E01-049F0A6E275F}"/>
              </a:ext>
            </a:extLst>
          </p:cNvPr>
          <p:cNvPicPr>
            <a:picLocks noChangeAspect="1"/>
          </p:cNvPicPr>
          <p:nvPr/>
        </p:nvPicPr>
        <p:blipFill>
          <a:blip r:embed="rId3"/>
          <a:stretch>
            <a:fillRect/>
          </a:stretch>
        </p:blipFill>
        <p:spPr>
          <a:xfrm>
            <a:off x="2058824" y="1517650"/>
            <a:ext cx="5334000" cy="3822700"/>
          </a:xfrm>
          <a:prstGeom prst="rect">
            <a:avLst/>
          </a:prstGeom>
        </p:spPr>
      </p:pic>
      <p:cxnSp>
        <p:nvCxnSpPr>
          <p:cNvPr id="4" name="Straight Connector 3">
            <a:extLst>
              <a:ext uri="{FF2B5EF4-FFF2-40B4-BE49-F238E27FC236}">
                <a16:creationId xmlns:a16="http://schemas.microsoft.com/office/drawing/2014/main" id="{0368B102-5E3A-EF45-8653-FD9CAD8331C2}"/>
              </a:ext>
            </a:extLst>
          </p:cNvPr>
          <p:cNvCxnSpPr>
            <a:cxnSpLocks/>
          </p:cNvCxnSpPr>
          <p:nvPr/>
        </p:nvCxnSpPr>
        <p:spPr>
          <a:xfrm>
            <a:off x="3375589" y="2050991"/>
            <a:ext cx="683663" cy="1247686"/>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23875B47-3BC9-2B48-A9C7-4E8649B6566D}"/>
              </a:ext>
            </a:extLst>
          </p:cNvPr>
          <p:cNvCxnSpPr/>
          <p:nvPr/>
        </p:nvCxnSpPr>
        <p:spPr>
          <a:xfrm flipH="1">
            <a:off x="3905428" y="2008262"/>
            <a:ext cx="1418602" cy="11793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975A1E4-EE6A-B243-86FD-D7DED77EAD83}"/>
              </a:ext>
            </a:extLst>
          </p:cNvPr>
          <p:cNvCxnSpPr>
            <a:cxnSpLocks/>
          </p:cNvCxnSpPr>
          <p:nvPr/>
        </p:nvCxnSpPr>
        <p:spPr>
          <a:xfrm>
            <a:off x="3341406" y="2016808"/>
            <a:ext cx="1828800" cy="40786"/>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B01FB5D2-5AAE-E94B-9F96-CE52013B07E5}"/>
              </a:ext>
            </a:extLst>
          </p:cNvPr>
          <p:cNvCxnSpPr>
            <a:cxnSpLocks/>
          </p:cNvCxnSpPr>
          <p:nvPr/>
        </p:nvCxnSpPr>
        <p:spPr>
          <a:xfrm>
            <a:off x="4114800" y="2157427"/>
            <a:ext cx="705028" cy="1175433"/>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D3EA7ED-154B-EC45-BE85-347F3C1120EF}"/>
              </a:ext>
            </a:extLst>
          </p:cNvPr>
          <p:cNvCxnSpPr>
            <a:cxnSpLocks/>
          </p:cNvCxnSpPr>
          <p:nvPr/>
        </p:nvCxnSpPr>
        <p:spPr>
          <a:xfrm flipV="1">
            <a:off x="3238856" y="2127903"/>
            <a:ext cx="931492" cy="1170774"/>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8923D3C-55CE-B94D-A005-111EBF920E18}"/>
              </a:ext>
            </a:extLst>
          </p:cNvPr>
          <p:cNvCxnSpPr>
            <a:cxnSpLocks/>
          </p:cNvCxnSpPr>
          <p:nvPr/>
        </p:nvCxnSpPr>
        <p:spPr>
          <a:xfrm flipH="1" flipV="1">
            <a:off x="3238856" y="3298677"/>
            <a:ext cx="1580972" cy="8546"/>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B8C44142-5770-1F49-9CB2-A0269B831D11}"/>
              </a:ext>
            </a:extLst>
          </p:cNvPr>
          <p:cNvCxnSpPr/>
          <p:nvPr/>
        </p:nvCxnSpPr>
        <p:spPr>
          <a:xfrm>
            <a:off x="4572000" y="5050564"/>
            <a:ext cx="504202" cy="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C163926D-FAF5-1B45-8DC1-DC2AB4566E1A}"/>
                  </a:ext>
                </a:extLst>
              </p14:cNvPr>
              <p14:cNvContentPartPr/>
              <p14:nvPr/>
            </p14:nvContentPartPr>
            <p14:xfrm>
              <a:off x="5771281" y="4856767"/>
              <a:ext cx="360" cy="360"/>
            </p14:xfrm>
          </p:contentPart>
        </mc:Choice>
        <mc:Fallback xmlns="">
          <p:pic>
            <p:nvPicPr>
              <p:cNvPr id="18" name="Ink 17">
                <a:extLst>
                  <a:ext uri="{FF2B5EF4-FFF2-40B4-BE49-F238E27FC236}">
                    <a16:creationId xmlns:a16="http://schemas.microsoft.com/office/drawing/2014/main" id="{C163926D-FAF5-1B45-8DC1-DC2AB4566E1A}"/>
                  </a:ext>
                </a:extLst>
              </p:cNvPr>
              <p:cNvPicPr/>
              <p:nvPr/>
            </p:nvPicPr>
            <p:blipFill>
              <a:blip r:embed="rId5"/>
              <a:stretch>
                <a:fillRect/>
              </a:stretch>
            </p:blipFill>
            <p:spPr>
              <a:xfrm>
                <a:off x="5717641" y="474876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a:extLst>
                  <a:ext uri="{FF2B5EF4-FFF2-40B4-BE49-F238E27FC236}">
                    <a16:creationId xmlns:a16="http://schemas.microsoft.com/office/drawing/2014/main" id="{B9E880FF-652F-4B47-86B6-09EFDB7A0089}"/>
                  </a:ext>
                </a:extLst>
              </p14:cNvPr>
              <p14:cNvContentPartPr/>
              <p14:nvPr/>
            </p14:nvContentPartPr>
            <p14:xfrm>
              <a:off x="5342161" y="4853527"/>
              <a:ext cx="429480" cy="3240"/>
            </p14:xfrm>
          </p:contentPart>
        </mc:Choice>
        <mc:Fallback xmlns="">
          <p:pic>
            <p:nvPicPr>
              <p:cNvPr id="19" name="Ink 18">
                <a:extLst>
                  <a:ext uri="{FF2B5EF4-FFF2-40B4-BE49-F238E27FC236}">
                    <a16:creationId xmlns:a16="http://schemas.microsoft.com/office/drawing/2014/main" id="{B9E880FF-652F-4B47-86B6-09EFDB7A0089}"/>
                  </a:ext>
                </a:extLst>
              </p:cNvPr>
              <p:cNvPicPr/>
              <p:nvPr/>
            </p:nvPicPr>
            <p:blipFill>
              <a:blip r:embed="rId7"/>
              <a:stretch>
                <a:fillRect/>
              </a:stretch>
            </p:blipFill>
            <p:spPr>
              <a:xfrm>
                <a:off x="5288521" y="4745887"/>
                <a:ext cx="537120" cy="218880"/>
              </a:xfrm>
              <a:prstGeom prst="rect">
                <a:avLst/>
              </a:prstGeom>
            </p:spPr>
          </p:pic>
        </mc:Fallback>
      </mc:AlternateContent>
    </p:spTree>
    <p:extLst>
      <p:ext uri="{BB962C8B-B14F-4D97-AF65-F5344CB8AC3E}">
        <p14:creationId xmlns:p14="http://schemas.microsoft.com/office/powerpoint/2010/main" val="223577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8FF457-E5B4-1A4B-8F1B-E73DE79BCDCF}"/>
              </a:ext>
            </a:extLst>
          </p:cNvPr>
          <p:cNvPicPr>
            <a:picLocks noChangeAspect="1"/>
          </p:cNvPicPr>
          <p:nvPr/>
        </p:nvPicPr>
        <p:blipFill>
          <a:blip r:embed="rId3"/>
          <a:stretch>
            <a:fillRect/>
          </a:stretch>
        </p:blipFill>
        <p:spPr>
          <a:xfrm rot="5400000">
            <a:off x="1995013" y="153824"/>
            <a:ext cx="5290705" cy="6858000"/>
          </a:xfrm>
          <a:prstGeom prst="rect">
            <a:avLst/>
          </a:prstGeom>
        </p:spPr>
      </p:pic>
    </p:spTree>
    <p:extLst>
      <p:ext uri="{BB962C8B-B14F-4D97-AF65-F5344CB8AC3E}">
        <p14:creationId xmlns:p14="http://schemas.microsoft.com/office/powerpoint/2010/main" val="1835440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22FC82-094E-B840-BE0E-03860D2FCD2B}"/>
              </a:ext>
            </a:extLst>
          </p:cNvPr>
          <p:cNvPicPr>
            <a:picLocks noChangeAspect="1"/>
          </p:cNvPicPr>
          <p:nvPr/>
        </p:nvPicPr>
        <p:blipFill>
          <a:blip r:embed="rId3"/>
          <a:stretch>
            <a:fillRect/>
          </a:stretch>
        </p:blipFill>
        <p:spPr>
          <a:xfrm rot="5400000">
            <a:off x="1926647" y="0"/>
            <a:ext cx="5290705" cy="6858000"/>
          </a:xfrm>
          <a:prstGeom prst="rect">
            <a:avLst/>
          </a:prstGeom>
        </p:spPr>
      </p:pic>
    </p:spTree>
    <p:extLst>
      <p:ext uri="{BB962C8B-B14F-4D97-AF65-F5344CB8AC3E}">
        <p14:creationId xmlns:p14="http://schemas.microsoft.com/office/powerpoint/2010/main" val="3074747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971631-D0E6-C941-8315-DC549AEBA238}"/>
              </a:ext>
            </a:extLst>
          </p:cNvPr>
          <p:cNvPicPr>
            <a:picLocks noChangeAspect="1"/>
          </p:cNvPicPr>
          <p:nvPr/>
        </p:nvPicPr>
        <p:blipFill>
          <a:blip r:embed="rId3"/>
          <a:stretch>
            <a:fillRect/>
          </a:stretch>
        </p:blipFill>
        <p:spPr>
          <a:xfrm>
            <a:off x="1850571" y="0"/>
            <a:ext cx="5442857" cy="6858000"/>
          </a:xfrm>
          <a:prstGeom prst="rect">
            <a:avLst/>
          </a:prstGeom>
        </p:spPr>
      </p:pic>
    </p:spTree>
    <p:extLst>
      <p:ext uri="{BB962C8B-B14F-4D97-AF65-F5344CB8AC3E}">
        <p14:creationId xmlns:p14="http://schemas.microsoft.com/office/powerpoint/2010/main" val="1687181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305342"/>
            <a:ext cx="4572000" cy="4801315"/>
          </a:xfrm>
          <a:prstGeom prst="rect">
            <a:avLst/>
          </a:prstGeom>
        </p:spPr>
        <p:txBody>
          <a:bodyPr>
            <a:spAutoFit/>
          </a:bodyPr>
          <a:lstStyle/>
          <a:p>
            <a:r>
              <a:rPr lang="en-US" dirty="0"/>
              <a:t> </a:t>
            </a:r>
            <a:r>
              <a:rPr lang="en-US" i="1" dirty="0"/>
              <a:t>Other ways to </a:t>
            </a:r>
            <a:r>
              <a:rPr lang="en-US" b="1" i="1" dirty="0"/>
              <a:t>be </a:t>
            </a:r>
            <a:r>
              <a:rPr lang="en-US" i="1" dirty="0"/>
              <a:t>with a poem</a:t>
            </a:r>
          </a:p>
          <a:p>
            <a:endParaRPr lang="en-US" dirty="0"/>
          </a:p>
          <a:p>
            <a:r>
              <a:rPr lang="en-US" dirty="0"/>
              <a:t>Waterski across the surface of a poem</a:t>
            </a:r>
          </a:p>
          <a:p>
            <a:endParaRPr lang="en-US" dirty="0"/>
          </a:p>
          <a:p>
            <a:r>
              <a:rPr lang="en-US" dirty="0"/>
              <a:t>press an ear against its hive.</a:t>
            </a:r>
          </a:p>
          <a:p>
            <a:r>
              <a:rPr lang="en-US" dirty="0"/>
              <a:t> </a:t>
            </a:r>
          </a:p>
          <a:p>
            <a:r>
              <a:rPr lang="en-US" dirty="0"/>
              <a:t>walk inside the poem’s room</a:t>
            </a:r>
          </a:p>
          <a:p>
            <a:r>
              <a:rPr lang="en-US" dirty="0"/>
              <a:t>and feel the walls for a light switch.</a:t>
            </a:r>
          </a:p>
          <a:p>
            <a:endParaRPr lang="en-US" dirty="0"/>
          </a:p>
          <a:p>
            <a:r>
              <a:rPr lang="en-US" dirty="0"/>
              <a:t>take a poem</a:t>
            </a:r>
          </a:p>
          <a:p>
            <a:r>
              <a:rPr lang="en-US" dirty="0"/>
              <a:t>and hold it up to the light</a:t>
            </a:r>
          </a:p>
          <a:p>
            <a:r>
              <a:rPr lang="en-US" dirty="0"/>
              <a:t>like a color slide</a:t>
            </a:r>
          </a:p>
          <a:p>
            <a:endParaRPr lang="en-US" dirty="0"/>
          </a:p>
          <a:p>
            <a:r>
              <a:rPr lang="en-US" dirty="0"/>
              <a:t>drop a mouse into a poem</a:t>
            </a:r>
          </a:p>
          <a:p>
            <a:r>
              <a:rPr lang="en-US" dirty="0"/>
              <a:t>and watch him probe his way out</a:t>
            </a:r>
          </a:p>
          <a:p>
            <a:endParaRPr lang="en-US" dirty="0"/>
          </a:p>
          <a:p>
            <a:r>
              <a:rPr lang="en-US" dirty="0"/>
              <a:t> </a:t>
            </a:r>
          </a:p>
        </p:txBody>
      </p:sp>
    </p:spTree>
    <p:extLst>
      <p:ext uri="{BB962C8B-B14F-4D97-AF65-F5344CB8AC3E}">
        <p14:creationId xmlns:p14="http://schemas.microsoft.com/office/powerpoint/2010/main" val="1768362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7384" y="1250845"/>
            <a:ext cx="2404687" cy="3200876"/>
          </a:xfrm>
          <a:prstGeom prst="rect">
            <a:avLst/>
          </a:prstGeom>
          <a:noFill/>
        </p:spPr>
        <p:txBody>
          <a:bodyPr wrap="none" rtlCol="0">
            <a:spAutoFit/>
          </a:bodyPr>
          <a:lstStyle/>
          <a:p>
            <a:endParaRPr lang="en-US" sz="5400" dirty="0"/>
          </a:p>
          <a:p>
            <a:r>
              <a:rPr lang="en-US" sz="5400" dirty="0"/>
              <a:t>Difficult</a:t>
            </a:r>
          </a:p>
          <a:p>
            <a:pPr algn="ctr"/>
            <a:r>
              <a:rPr lang="en-US" sz="4000" i="1" dirty="0"/>
              <a:t>		and</a:t>
            </a:r>
          </a:p>
          <a:p>
            <a:r>
              <a:rPr lang="en-US" sz="5400" dirty="0"/>
              <a:t>Useless</a:t>
            </a:r>
          </a:p>
        </p:txBody>
      </p:sp>
    </p:spTree>
    <p:extLst>
      <p:ext uri="{BB962C8B-B14F-4D97-AF65-F5344CB8AC3E}">
        <p14:creationId xmlns:p14="http://schemas.microsoft.com/office/powerpoint/2010/main" val="3854803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305342"/>
            <a:ext cx="4572000" cy="2339102"/>
          </a:xfrm>
          <a:prstGeom prst="rect">
            <a:avLst/>
          </a:prstGeom>
        </p:spPr>
        <p:txBody>
          <a:bodyPr>
            <a:spAutoFit/>
          </a:bodyPr>
          <a:lstStyle/>
          <a:p>
            <a:r>
              <a:rPr lang="en-US" dirty="0"/>
              <a:t> </a:t>
            </a:r>
          </a:p>
          <a:p>
            <a:endParaRPr lang="en-US" dirty="0"/>
          </a:p>
          <a:p>
            <a:r>
              <a:rPr lang="en-US" dirty="0"/>
              <a:t>CA #7</a:t>
            </a:r>
          </a:p>
          <a:p>
            <a:endParaRPr lang="en-US" dirty="0"/>
          </a:p>
          <a:p>
            <a:r>
              <a:rPr lang="en-US" sz="2000" dirty="0"/>
              <a:t>press an ear against its hive.</a:t>
            </a:r>
          </a:p>
          <a:p>
            <a:r>
              <a:rPr lang="en-US" dirty="0"/>
              <a:t> </a:t>
            </a:r>
          </a:p>
          <a:p>
            <a:endParaRPr lang="en-US" dirty="0"/>
          </a:p>
          <a:p>
            <a:r>
              <a:rPr lang="en-US" dirty="0"/>
              <a:t> </a:t>
            </a:r>
          </a:p>
        </p:txBody>
      </p:sp>
    </p:spTree>
    <p:extLst>
      <p:ext uri="{BB962C8B-B14F-4D97-AF65-F5344CB8AC3E}">
        <p14:creationId xmlns:p14="http://schemas.microsoft.com/office/powerpoint/2010/main" val="1531502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9170B5-A13F-764D-836B-E9C9FED271F0}"/>
              </a:ext>
            </a:extLst>
          </p:cNvPr>
          <p:cNvSpPr txBox="1"/>
          <p:nvPr/>
        </p:nvSpPr>
        <p:spPr>
          <a:xfrm>
            <a:off x="1609344" y="1133856"/>
            <a:ext cx="7104830" cy="5078313"/>
          </a:xfrm>
          <a:prstGeom prst="rect">
            <a:avLst/>
          </a:prstGeom>
          <a:noFill/>
        </p:spPr>
        <p:txBody>
          <a:bodyPr wrap="none" rtlCol="0">
            <a:spAutoFit/>
          </a:bodyPr>
          <a:lstStyle/>
          <a:p>
            <a:r>
              <a:rPr lang="en-US" dirty="0"/>
              <a:t>LYRE BIRD</a:t>
            </a:r>
          </a:p>
          <a:p>
            <a:r>
              <a:rPr lang="en-US" dirty="0"/>
              <a:t> </a:t>
            </a:r>
          </a:p>
          <a:p>
            <a:r>
              <a:rPr lang="en-US" dirty="0"/>
              <a:t>Liar made of leaf-litter, quivering </a:t>
            </a:r>
            <a:r>
              <a:rPr lang="en-US" dirty="0" err="1"/>
              <a:t>ribby</a:t>
            </a:r>
            <a:r>
              <a:rPr lang="en-US" dirty="0"/>
              <a:t> in shim,</a:t>
            </a:r>
          </a:p>
          <a:p>
            <a:r>
              <a:rPr lang="en-US" dirty="0"/>
              <a:t>hen-sized under froufrou, chinks in a </a:t>
            </a:r>
            <a:r>
              <a:rPr lang="en-US" dirty="0" err="1"/>
              <a:t>quiff</a:t>
            </a:r>
            <a:r>
              <a:rPr lang="en-US" dirty="0"/>
              <a:t> display him</a:t>
            </a:r>
          </a:p>
          <a:p>
            <a:r>
              <a:rPr lang="en-US" dirty="0"/>
              <a:t>or her, dancing in mating time, or out. And in any order.</a:t>
            </a:r>
          </a:p>
          <a:p>
            <a:r>
              <a:rPr lang="en-US" dirty="0"/>
              <a:t>Tailed mimic aeon-sent to intrigue the next recorder,</a:t>
            </a:r>
          </a:p>
          <a:p>
            <a:r>
              <a:rPr lang="en-US" dirty="0"/>
              <a:t>I mew catbird, I saw crosscut, I howl she-dingo, I kink</a:t>
            </a:r>
          </a:p>
          <a:p>
            <a:r>
              <a:rPr lang="en-US" dirty="0"/>
              <a:t>forest hush distinct with bellbirds, warble magpie garble, link</a:t>
            </a:r>
          </a:p>
          <a:p>
            <a:r>
              <a:rPr lang="en-US" dirty="0" err="1"/>
              <a:t>cattlebell</a:t>
            </a:r>
            <a:r>
              <a:rPr lang="en-US" dirty="0"/>
              <a:t> with kettle-boil; I rank ducks’ cranky presidium</a:t>
            </a:r>
          </a:p>
          <a:p>
            <a:r>
              <a:rPr lang="en-US" dirty="0"/>
              <a:t>or simulate a triller like a rill mirrored lyrical to a rim.</a:t>
            </a:r>
          </a:p>
          <a:p>
            <a:r>
              <a:rPr lang="en-US" dirty="0"/>
              <a:t>I ring dim, I alter nothing, Real to real only I sing,</a:t>
            </a:r>
          </a:p>
          <a:p>
            <a:r>
              <a:rPr lang="en-US" dirty="0" err="1"/>
              <a:t>Gahn</a:t>
            </a:r>
            <a:r>
              <a:rPr lang="en-US" dirty="0"/>
              <a:t> the crane to Gun the chainsaw, urban thing to being,</a:t>
            </a:r>
          </a:p>
          <a:p>
            <a:r>
              <a:rPr lang="en-US" dirty="0"/>
              <a:t>Screaming Woman owl and human talk: </a:t>
            </a:r>
            <a:r>
              <a:rPr lang="en-US" dirty="0" err="1"/>
              <a:t>eedieAi</a:t>
            </a:r>
            <a:r>
              <a:rPr lang="en-US" dirty="0"/>
              <a:t> and </a:t>
            </a:r>
            <a:r>
              <a:rPr lang="en-US" dirty="0" err="1"/>
              <a:t>uddyunnunoan</a:t>
            </a:r>
            <a:r>
              <a:rPr lang="en-US" dirty="0"/>
              <a:t>.</a:t>
            </a:r>
          </a:p>
          <a:p>
            <a:r>
              <a:rPr lang="en-US" dirty="0"/>
              <a:t>The miming is all of I. Silent, they are a function</a:t>
            </a:r>
          </a:p>
          <a:p>
            <a:r>
              <a:rPr lang="en-US" dirty="0"/>
              <a:t>of wet forest, cometary lyrebirds. Their flight lifts them barely a semitone.</a:t>
            </a:r>
          </a:p>
          <a:p>
            <a:r>
              <a:rPr lang="en-US" dirty="0"/>
              <a:t> </a:t>
            </a:r>
          </a:p>
          <a:p>
            <a:r>
              <a:rPr lang="en-US" dirty="0"/>
              <a:t>			--Les Murray</a:t>
            </a:r>
          </a:p>
          <a:p>
            <a:endParaRPr lang="en-US" dirty="0"/>
          </a:p>
        </p:txBody>
      </p:sp>
      <p:sp>
        <p:nvSpPr>
          <p:cNvPr id="3" name="TextBox 2">
            <a:extLst>
              <a:ext uri="{FF2B5EF4-FFF2-40B4-BE49-F238E27FC236}">
                <a16:creationId xmlns:a16="http://schemas.microsoft.com/office/drawing/2014/main" id="{94B24265-64C7-0C4E-8841-BEBCAEFFD856}"/>
              </a:ext>
            </a:extLst>
          </p:cNvPr>
          <p:cNvSpPr txBox="1"/>
          <p:nvPr/>
        </p:nvSpPr>
        <p:spPr>
          <a:xfrm>
            <a:off x="1591056" y="603504"/>
            <a:ext cx="6577442" cy="261610"/>
          </a:xfrm>
          <a:prstGeom prst="rect">
            <a:avLst/>
          </a:prstGeom>
          <a:noFill/>
        </p:spPr>
        <p:txBody>
          <a:bodyPr wrap="none" rtlCol="0">
            <a:spAutoFit/>
          </a:bodyPr>
          <a:lstStyle/>
          <a:p>
            <a:r>
              <a:rPr lang="en-US" sz="1100" i="1" dirty="0"/>
              <a:t>Homework: </a:t>
            </a:r>
            <a:r>
              <a:rPr lang="en-US" sz="1100" dirty="0"/>
              <a:t>David Attenborough with Lyre Bird on YouTube: https://</a:t>
            </a:r>
            <a:r>
              <a:rPr lang="en-US" sz="1100" dirty="0" err="1"/>
              <a:t>www.youtube.com</a:t>
            </a:r>
            <a:r>
              <a:rPr lang="en-US" sz="1100" dirty="0"/>
              <a:t>/</a:t>
            </a:r>
            <a:r>
              <a:rPr lang="en-US" sz="1100" dirty="0" err="1"/>
              <a:t>watch?v</a:t>
            </a:r>
            <a:r>
              <a:rPr lang="en-US" sz="1100" dirty="0"/>
              <a:t>=VjE0Kdfos4Y</a:t>
            </a:r>
          </a:p>
        </p:txBody>
      </p:sp>
    </p:spTree>
    <p:extLst>
      <p:ext uri="{BB962C8B-B14F-4D97-AF65-F5344CB8AC3E}">
        <p14:creationId xmlns:p14="http://schemas.microsoft.com/office/powerpoint/2010/main" val="262379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305342"/>
            <a:ext cx="4572000" cy="2585323"/>
          </a:xfrm>
          <a:prstGeom prst="rect">
            <a:avLst/>
          </a:prstGeom>
        </p:spPr>
        <p:txBody>
          <a:bodyPr>
            <a:spAutoFit/>
          </a:bodyPr>
          <a:lstStyle/>
          <a:p>
            <a:r>
              <a:rPr lang="en-US" dirty="0"/>
              <a:t> </a:t>
            </a:r>
          </a:p>
          <a:p>
            <a:endParaRPr lang="en-US" dirty="0"/>
          </a:p>
          <a:p>
            <a:r>
              <a:rPr lang="en-US" dirty="0"/>
              <a:t>press an ear against its hive.</a:t>
            </a:r>
          </a:p>
          <a:p>
            <a:r>
              <a:rPr lang="en-US" dirty="0"/>
              <a:t> </a:t>
            </a:r>
          </a:p>
          <a:p>
            <a:r>
              <a:rPr lang="en-US" b="1" dirty="0"/>
              <a:t>walk inside the poem’s room</a:t>
            </a:r>
          </a:p>
          <a:p>
            <a:r>
              <a:rPr lang="en-US" b="1" dirty="0"/>
              <a:t>and feel the walls for a light switch.</a:t>
            </a:r>
          </a:p>
          <a:p>
            <a:endParaRPr lang="en-US" dirty="0"/>
          </a:p>
          <a:p>
            <a:endParaRPr lang="en-US" dirty="0"/>
          </a:p>
          <a:p>
            <a:r>
              <a:rPr lang="en-US" dirty="0"/>
              <a:t> </a:t>
            </a:r>
          </a:p>
        </p:txBody>
      </p:sp>
    </p:spTree>
    <p:extLst>
      <p:ext uri="{BB962C8B-B14F-4D97-AF65-F5344CB8AC3E}">
        <p14:creationId xmlns:p14="http://schemas.microsoft.com/office/powerpoint/2010/main" val="171007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9-30 at 9.31.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8460" y="0"/>
            <a:ext cx="4453247" cy="6858000"/>
          </a:xfrm>
          <a:prstGeom prst="rect">
            <a:avLst/>
          </a:prstGeom>
        </p:spPr>
      </p:pic>
    </p:spTree>
    <p:extLst>
      <p:ext uri="{BB962C8B-B14F-4D97-AF65-F5344CB8AC3E}">
        <p14:creationId xmlns:p14="http://schemas.microsoft.com/office/powerpoint/2010/main" val="3604735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9-30 at 9.31.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093" y="0"/>
            <a:ext cx="4837814" cy="6858000"/>
          </a:xfrm>
          <a:prstGeom prst="rect">
            <a:avLst/>
          </a:prstGeom>
        </p:spPr>
      </p:pic>
      <p:sp>
        <p:nvSpPr>
          <p:cNvPr id="3" name="TextBox 2">
            <a:extLst>
              <a:ext uri="{FF2B5EF4-FFF2-40B4-BE49-F238E27FC236}">
                <a16:creationId xmlns:a16="http://schemas.microsoft.com/office/drawing/2014/main" id="{DA0F69FF-CEB3-9F49-A916-9A68C4BF2050}"/>
              </a:ext>
            </a:extLst>
          </p:cNvPr>
          <p:cNvSpPr txBox="1"/>
          <p:nvPr/>
        </p:nvSpPr>
        <p:spPr>
          <a:xfrm>
            <a:off x="726393" y="598206"/>
            <a:ext cx="1170513" cy="830997"/>
          </a:xfrm>
          <a:prstGeom prst="rect">
            <a:avLst/>
          </a:prstGeom>
          <a:noFill/>
        </p:spPr>
        <p:txBody>
          <a:bodyPr wrap="none" rtlCol="0">
            <a:spAutoFit/>
          </a:bodyPr>
          <a:lstStyle/>
          <a:p>
            <a:r>
              <a:rPr lang="en-US" sz="1600" i="1" dirty="0"/>
              <a:t>CA #8:</a:t>
            </a:r>
          </a:p>
          <a:p>
            <a:r>
              <a:rPr lang="en-US" sz="1600" i="1" dirty="0"/>
              <a:t>Rules of the</a:t>
            </a:r>
          </a:p>
          <a:p>
            <a:r>
              <a:rPr lang="en-US" sz="1600" i="1" dirty="0"/>
              <a:t>game</a:t>
            </a:r>
          </a:p>
        </p:txBody>
      </p:sp>
    </p:spTree>
    <p:extLst>
      <p:ext uri="{BB962C8B-B14F-4D97-AF65-F5344CB8AC3E}">
        <p14:creationId xmlns:p14="http://schemas.microsoft.com/office/powerpoint/2010/main" val="276509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9-30 at 9.32.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046" y="0"/>
            <a:ext cx="4996242" cy="6858000"/>
          </a:xfrm>
          <a:prstGeom prst="rect">
            <a:avLst/>
          </a:prstGeom>
        </p:spPr>
      </p:pic>
    </p:spTree>
    <p:extLst>
      <p:ext uri="{BB962C8B-B14F-4D97-AF65-F5344CB8AC3E}">
        <p14:creationId xmlns:p14="http://schemas.microsoft.com/office/powerpoint/2010/main" val="670684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9-30 at 9.32.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941" y="0"/>
            <a:ext cx="5045453" cy="6858000"/>
          </a:xfrm>
          <a:prstGeom prst="rect">
            <a:avLst/>
          </a:prstGeom>
        </p:spPr>
      </p:pic>
    </p:spTree>
    <p:extLst>
      <p:ext uri="{BB962C8B-B14F-4D97-AF65-F5344CB8AC3E}">
        <p14:creationId xmlns:p14="http://schemas.microsoft.com/office/powerpoint/2010/main" val="1777556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9-29 at 2.08.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603921"/>
          </a:xfrm>
          <a:prstGeom prst="rect">
            <a:avLst/>
          </a:prstGeom>
        </p:spPr>
      </p:pic>
    </p:spTree>
    <p:extLst>
      <p:ext uri="{BB962C8B-B14F-4D97-AF65-F5344CB8AC3E}">
        <p14:creationId xmlns:p14="http://schemas.microsoft.com/office/powerpoint/2010/main" val="274467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9-30 at 10.59.5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523" y="0"/>
            <a:ext cx="4781725" cy="6858000"/>
          </a:xfrm>
          <a:prstGeom prst="rect">
            <a:avLst/>
          </a:prstGeom>
        </p:spPr>
      </p:pic>
    </p:spTree>
    <p:extLst>
      <p:ext uri="{BB962C8B-B14F-4D97-AF65-F5344CB8AC3E}">
        <p14:creationId xmlns:p14="http://schemas.microsoft.com/office/powerpoint/2010/main" val="908718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7384" y="1250845"/>
            <a:ext cx="2289546" cy="1754327"/>
          </a:xfrm>
          <a:prstGeom prst="rect">
            <a:avLst/>
          </a:prstGeom>
          <a:noFill/>
        </p:spPr>
        <p:txBody>
          <a:bodyPr wrap="none" rtlCol="0">
            <a:spAutoFit/>
          </a:bodyPr>
          <a:lstStyle/>
          <a:p>
            <a:endParaRPr lang="en-US" sz="5400" dirty="0"/>
          </a:p>
          <a:p>
            <a:r>
              <a:rPr lang="en-US" sz="5400" dirty="0"/>
              <a:t>Useless</a:t>
            </a:r>
          </a:p>
        </p:txBody>
      </p:sp>
    </p:spTree>
    <p:extLst>
      <p:ext uri="{BB962C8B-B14F-4D97-AF65-F5344CB8AC3E}">
        <p14:creationId xmlns:p14="http://schemas.microsoft.com/office/powerpoint/2010/main" val="1018626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6528" y="1250845"/>
            <a:ext cx="2404687" cy="2369880"/>
          </a:xfrm>
          <a:prstGeom prst="rect">
            <a:avLst/>
          </a:prstGeom>
          <a:noFill/>
        </p:spPr>
        <p:txBody>
          <a:bodyPr wrap="none" rtlCol="0">
            <a:spAutoFit/>
          </a:bodyPr>
          <a:lstStyle/>
          <a:p>
            <a:endParaRPr lang="en-US" sz="5400" dirty="0"/>
          </a:p>
          <a:p>
            <a:r>
              <a:rPr lang="en-US" sz="5400" dirty="0"/>
              <a:t>Difficult</a:t>
            </a:r>
          </a:p>
          <a:p>
            <a:pPr algn="ctr"/>
            <a:r>
              <a:rPr lang="en-US" sz="4000" i="1" dirty="0"/>
              <a:t>		</a:t>
            </a:r>
            <a:endParaRPr lang="en-US" sz="5400" dirty="0"/>
          </a:p>
        </p:txBody>
      </p:sp>
      <p:sp>
        <p:nvSpPr>
          <p:cNvPr id="4" name="TextBox 3">
            <a:extLst>
              <a:ext uri="{FF2B5EF4-FFF2-40B4-BE49-F238E27FC236}">
                <a16:creationId xmlns:a16="http://schemas.microsoft.com/office/drawing/2014/main" id="{0CD5EA17-5856-974C-BF37-106CB89FB906}"/>
              </a:ext>
            </a:extLst>
          </p:cNvPr>
          <p:cNvSpPr txBox="1"/>
          <p:nvPr/>
        </p:nvSpPr>
        <p:spPr>
          <a:xfrm>
            <a:off x="5532120" y="3840480"/>
            <a:ext cx="1831207" cy="923330"/>
          </a:xfrm>
          <a:prstGeom prst="rect">
            <a:avLst/>
          </a:prstGeom>
          <a:noFill/>
        </p:spPr>
        <p:txBody>
          <a:bodyPr wrap="none" rtlCol="0">
            <a:spAutoFit/>
          </a:bodyPr>
          <a:lstStyle/>
          <a:p>
            <a:r>
              <a:rPr lang="en-US" dirty="0"/>
              <a:t>Don’t understand</a:t>
            </a:r>
          </a:p>
          <a:p>
            <a:r>
              <a:rPr lang="en-US" dirty="0"/>
              <a:t> = feel stupid</a:t>
            </a:r>
          </a:p>
          <a:p>
            <a:r>
              <a:rPr lang="en-US" dirty="0"/>
              <a:t>= feel shame</a:t>
            </a:r>
          </a:p>
        </p:txBody>
      </p:sp>
    </p:spTree>
    <p:extLst>
      <p:ext uri="{BB962C8B-B14F-4D97-AF65-F5344CB8AC3E}">
        <p14:creationId xmlns:p14="http://schemas.microsoft.com/office/powerpoint/2010/main" val="3073556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b="1" i="1" dirty="0"/>
              <a:t>4 Gifts of poetry</a:t>
            </a:r>
            <a:br>
              <a:rPr lang="en-US" b="1" i="1" dirty="0"/>
            </a:br>
            <a:r>
              <a:rPr lang="en-US" sz="2200" b="1" i="1" dirty="0"/>
              <a:t>(There are many more.)</a:t>
            </a:r>
            <a:endParaRPr lang="en-US" sz="2200" i="1" dirty="0"/>
          </a:p>
        </p:txBody>
      </p:sp>
      <p:sp>
        <p:nvSpPr>
          <p:cNvPr id="3" name="Content Placeholder 2"/>
          <p:cNvSpPr>
            <a:spLocks noGrp="1"/>
          </p:cNvSpPr>
          <p:nvPr>
            <p:ph idx="1"/>
          </p:nvPr>
        </p:nvSpPr>
        <p:spPr/>
        <p:txBody>
          <a:bodyPr/>
          <a:lstStyle/>
          <a:p>
            <a:pPr marL="0" indent="0">
              <a:buNone/>
            </a:pPr>
            <a:r>
              <a:rPr lang="en-US" dirty="0"/>
              <a:t>1.  A doorway into dreams</a:t>
            </a:r>
          </a:p>
          <a:p>
            <a:pPr marL="0" indent="0">
              <a:buNone/>
            </a:pPr>
            <a:endParaRPr lang="en-US" dirty="0"/>
          </a:p>
        </p:txBody>
      </p:sp>
      <p:pic>
        <p:nvPicPr>
          <p:cNvPr id="4" name="Picture 3" descr="Screen Shot 2015-09-29 at 2.19.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1899" y="2251522"/>
            <a:ext cx="6718300" cy="4236336"/>
          </a:xfrm>
          <a:prstGeom prst="rect">
            <a:avLst/>
          </a:prstGeom>
        </p:spPr>
      </p:pic>
    </p:spTree>
    <p:extLst>
      <p:ext uri="{BB962C8B-B14F-4D97-AF65-F5344CB8AC3E}">
        <p14:creationId xmlns:p14="http://schemas.microsoft.com/office/powerpoint/2010/main" val="3606157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b="1" i="1" dirty="0"/>
              <a:t>Gifts of poetry</a:t>
            </a:r>
            <a:br>
              <a:rPr lang="en-US" b="1" i="1" dirty="0"/>
            </a:br>
            <a:endParaRPr lang="en-US" sz="2200" i="1" dirty="0"/>
          </a:p>
        </p:txBody>
      </p:sp>
      <p:sp>
        <p:nvSpPr>
          <p:cNvPr id="3" name="Content Placeholder 2"/>
          <p:cNvSpPr>
            <a:spLocks noGrp="1"/>
          </p:cNvSpPr>
          <p:nvPr>
            <p:ph idx="1"/>
          </p:nvPr>
        </p:nvSpPr>
        <p:spPr/>
        <p:txBody>
          <a:bodyPr/>
          <a:lstStyle/>
          <a:p>
            <a:pPr marL="0" indent="0">
              <a:buNone/>
            </a:pPr>
            <a:r>
              <a:rPr lang="en-US" dirty="0"/>
              <a:t>2.  New emotional experiences – concentrated </a:t>
            </a:r>
          </a:p>
          <a:p>
            <a:pPr marL="0" indent="0">
              <a:buNone/>
            </a:pPr>
            <a:endParaRPr lang="en-US" dirty="0"/>
          </a:p>
        </p:txBody>
      </p:sp>
      <p:pic>
        <p:nvPicPr>
          <p:cNvPr id="5" name="Picture 4" descr="Screen Shot 2015-09-29 at 2.21.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24" y="2921915"/>
            <a:ext cx="3632200" cy="3797300"/>
          </a:xfrm>
          <a:prstGeom prst="rect">
            <a:avLst/>
          </a:prstGeom>
        </p:spPr>
      </p:pic>
    </p:spTree>
    <p:extLst>
      <p:ext uri="{BB962C8B-B14F-4D97-AF65-F5344CB8AC3E}">
        <p14:creationId xmlns:p14="http://schemas.microsoft.com/office/powerpoint/2010/main" val="3280624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b="1" i="1" dirty="0"/>
              <a:t>Gifts of poetry</a:t>
            </a:r>
            <a:br>
              <a:rPr lang="en-US" b="1" i="1" dirty="0"/>
            </a:br>
            <a:endParaRPr lang="en-US" sz="2200" i="1" dirty="0"/>
          </a:p>
        </p:txBody>
      </p:sp>
      <p:sp>
        <p:nvSpPr>
          <p:cNvPr id="3" name="Content Placeholder 2"/>
          <p:cNvSpPr>
            <a:spLocks noGrp="1"/>
          </p:cNvSpPr>
          <p:nvPr>
            <p:ph idx="1"/>
          </p:nvPr>
        </p:nvSpPr>
        <p:spPr/>
        <p:txBody>
          <a:bodyPr>
            <a:normAutofit fontScale="77500" lnSpcReduction="20000"/>
          </a:bodyPr>
          <a:lstStyle/>
          <a:p>
            <a:pPr marL="514350" indent="-514350">
              <a:buAutoNum type="arabicPeriod" startAt="3"/>
            </a:pPr>
            <a:r>
              <a:rPr lang="en-US" dirty="0"/>
              <a:t>Emotional intelligence</a:t>
            </a:r>
          </a:p>
          <a:p>
            <a:pPr marL="0" indent="0">
              <a:buNone/>
            </a:pPr>
            <a:r>
              <a:rPr lang="en-US" dirty="0"/>
              <a:t> </a:t>
            </a:r>
            <a:endParaRPr lang="en-US" sz="2000" dirty="0"/>
          </a:p>
          <a:p>
            <a:pPr marL="0" indent="0">
              <a:buNone/>
            </a:pPr>
            <a:r>
              <a:rPr lang="en-US" sz="2000" i="1" dirty="0"/>
              <a:t>Self-awareness</a:t>
            </a:r>
          </a:p>
          <a:p>
            <a:pPr marL="0" indent="0">
              <a:buNone/>
            </a:pPr>
            <a:endParaRPr lang="en-US" sz="2000" i="1" dirty="0"/>
          </a:p>
          <a:p>
            <a:pPr marL="0" indent="0">
              <a:buNone/>
            </a:pPr>
            <a:r>
              <a:rPr lang="en-US" sz="2000" i="1" dirty="0"/>
              <a:t>Self-regulation</a:t>
            </a:r>
          </a:p>
          <a:p>
            <a:pPr marL="0" indent="0">
              <a:buNone/>
            </a:pPr>
            <a:endParaRPr lang="en-US" sz="2000" i="1" dirty="0"/>
          </a:p>
          <a:p>
            <a:pPr marL="0" indent="0">
              <a:buNone/>
            </a:pPr>
            <a:r>
              <a:rPr lang="en-US" sz="2000" i="1" dirty="0"/>
              <a:t>Internal motivation</a:t>
            </a:r>
          </a:p>
          <a:p>
            <a:pPr marL="0" indent="0">
              <a:buNone/>
            </a:pPr>
            <a:endParaRPr lang="en-US" sz="2000" i="1" dirty="0"/>
          </a:p>
          <a:p>
            <a:pPr marL="0" indent="0">
              <a:buNone/>
            </a:pPr>
            <a:r>
              <a:rPr lang="en-US" sz="2000" i="1" dirty="0"/>
              <a:t>Empathy</a:t>
            </a:r>
          </a:p>
          <a:p>
            <a:pPr marL="0" indent="0">
              <a:buNone/>
            </a:pPr>
            <a:endParaRPr lang="en-US" sz="2000" i="1" dirty="0"/>
          </a:p>
          <a:p>
            <a:pPr marL="0" indent="0">
              <a:buNone/>
            </a:pPr>
            <a:r>
              <a:rPr lang="en-US" sz="2000" i="1" dirty="0"/>
              <a:t>Social skills</a:t>
            </a:r>
            <a:endParaRPr lang="en-US" i="1" dirty="0"/>
          </a:p>
          <a:p>
            <a:pPr marL="0" indent="0">
              <a:buNone/>
            </a:pPr>
            <a:endParaRPr lang="en-US" dirty="0"/>
          </a:p>
          <a:p>
            <a:pPr marL="0" indent="0">
              <a:buNone/>
            </a:pPr>
            <a:r>
              <a:rPr lang="en-US" dirty="0"/>
              <a:t>	</a:t>
            </a:r>
          </a:p>
          <a:p>
            <a:pPr marL="0" indent="0">
              <a:buNone/>
            </a:pPr>
            <a:r>
              <a:rPr lang="en-US" dirty="0"/>
              <a:t>	</a:t>
            </a:r>
          </a:p>
          <a:p>
            <a:pPr marL="0" indent="0">
              <a:buNone/>
            </a:pPr>
            <a:r>
              <a:rPr lang="en-US" dirty="0">
                <a:effectLst/>
              </a:rPr>
              <a:t> </a:t>
            </a:r>
          </a:p>
          <a:p>
            <a:pPr marL="0" indent="0">
              <a:buNone/>
            </a:pPr>
            <a:endParaRPr lang="en-US" dirty="0"/>
          </a:p>
        </p:txBody>
      </p:sp>
    </p:spTree>
    <p:extLst>
      <p:ext uri="{BB962C8B-B14F-4D97-AF65-F5344CB8AC3E}">
        <p14:creationId xmlns:p14="http://schemas.microsoft.com/office/powerpoint/2010/main" val="32806241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305342"/>
            <a:ext cx="4572000" cy="3416320"/>
          </a:xfrm>
          <a:prstGeom prst="rect">
            <a:avLst/>
          </a:prstGeom>
        </p:spPr>
        <p:txBody>
          <a:bodyPr>
            <a:spAutoFit/>
          </a:bodyPr>
          <a:lstStyle/>
          <a:p>
            <a:r>
              <a:rPr lang="en-US" dirty="0"/>
              <a:t> </a:t>
            </a:r>
          </a:p>
          <a:p>
            <a:endParaRPr lang="en-US" dirty="0"/>
          </a:p>
          <a:p>
            <a:r>
              <a:rPr lang="en-US" dirty="0"/>
              <a:t>press an ear against its hive.</a:t>
            </a:r>
          </a:p>
          <a:p>
            <a:r>
              <a:rPr lang="en-US" dirty="0"/>
              <a:t> </a:t>
            </a:r>
          </a:p>
          <a:p>
            <a:r>
              <a:rPr lang="en-US" dirty="0"/>
              <a:t>walk inside the poem’s room</a:t>
            </a:r>
          </a:p>
          <a:p>
            <a:r>
              <a:rPr lang="en-US" dirty="0"/>
              <a:t>and feel the walls for a light switch.</a:t>
            </a:r>
          </a:p>
          <a:p>
            <a:endParaRPr lang="en-US" dirty="0"/>
          </a:p>
          <a:p>
            <a:r>
              <a:rPr lang="en-US" b="1" dirty="0"/>
              <a:t>take a poem</a:t>
            </a:r>
          </a:p>
          <a:p>
            <a:r>
              <a:rPr lang="en-US" b="1" dirty="0"/>
              <a:t>and hold it up to the light</a:t>
            </a:r>
          </a:p>
          <a:p>
            <a:r>
              <a:rPr lang="en-US" b="1" dirty="0"/>
              <a:t>like a color slide</a:t>
            </a:r>
          </a:p>
          <a:p>
            <a:endParaRPr lang="en-US" dirty="0"/>
          </a:p>
          <a:p>
            <a:r>
              <a:rPr lang="en-US" dirty="0"/>
              <a:t> </a:t>
            </a:r>
          </a:p>
        </p:txBody>
      </p:sp>
    </p:spTree>
    <p:extLst>
      <p:ext uri="{BB962C8B-B14F-4D97-AF65-F5344CB8AC3E}">
        <p14:creationId xmlns:p14="http://schemas.microsoft.com/office/powerpoint/2010/main" val="2589429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Gifts of poetry</a:t>
            </a:r>
            <a:br>
              <a:rPr lang="en-US" b="1" i="1" dirty="0"/>
            </a:br>
            <a:r>
              <a:rPr lang="en-US" sz="3600" b="1" i="1" dirty="0"/>
              <a:t>4. </a:t>
            </a:r>
            <a:r>
              <a:rPr lang="en-US" sz="2200" b="1" i="1" dirty="0"/>
              <a:t> </a:t>
            </a:r>
            <a:r>
              <a:rPr lang="en-US" sz="3200" b="1" dirty="0"/>
              <a:t>Glaze</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The Red Wheelbarrow</a:t>
            </a:r>
            <a:endParaRPr lang="en-US" dirty="0"/>
          </a:p>
          <a:p>
            <a:pPr marL="0" indent="0">
              <a:buNone/>
            </a:pPr>
            <a:r>
              <a:rPr lang="en-US" b="1" dirty="0"/>
              <a:t> </a:t>
            </a:r>
            <a:endParaRPr lang="en-US" dirty="0"/>
          </a:p>
          <a:p>
            <a:pPr marL="0" indent="0">
              <a:buNone/>
            </a:pPr>
            <a:r>
              <a:rPr lang="en-US" dirty="0"/>
              <a:t>so much depends</a:t>
            </a:r>
          </a:p>
          <a:p>
            <a:pPr marL="0" indent="0">
              <a:buNone/>
            </a:pPr>
            <a:r>
              <a:rPr lang="en-US" dirty="0"/>
              <a:t>upon</a:t>
            </a:r>
          </a:p>
          <a:p>
            <a:pPr marL="0" indent="0">
              <a:buNone/>
            </a:pPr>
            <a:r>
              <a:rPr lang="en-US" dirty="0"/>
              <a:t> </a:t>
            </a:r>
          </a:p>
          <a:p>
            <a:pPr marL="0" indent="0">
              <a:buNone/>
            </a:pPr>
            <a:r>
              <a:rPr lang="en-US" dirty="0"/>
              <a:t>a red wheel</a:t>
            </a:r>
          </a:p>
          <a:p>
            <a:pPr marL="0" indent="0">
              <a:buNone/>
            </a:pPr>
            <a:r>
              <a:rPr lang="en-US" dirty="0"/>
              <a:t>barrow</a:t>
            </a:r>
          </a:p>
          <a:p>
            <a:pPr marL="0" indent="0">
              <a:buNone/>
            </a:pPr>
            <a:r>
              <a:rPr lang="en-US" dirty="0"/>
              <a:t> </a:t>
            </a:r>
          </a:p>
          <a:p>
            <a:pPr marL="0" indent="0">
              <a:buNone/>
            </a:pPr>
            <a:r>
              <a:rPr lang="en-US" sz="3400" i="1" dirty="0"/>
              <a:t>glazed</a:t>
            </a:r>
            <a:r>
              <a:rPr lang="en-US" sz="3400" dirty="0"/>
              <a:t> </a:t>
            </a:r>
            <a:r>
              <a:rPr lang="en-US" dirty="0"/>
              <a:t>with rain </a:t>
            </a:r>
          </a:p>
          <a:p>
            <a:pPr marL="0" indent="0">
              <a:buNone/>
            </a:pPr>
            <a:r>
              <a:rPr lang="en-US" dirty="0"/>
              <a:t>water</a:t>
            </a:r>
          </a:p>
          <a:p>
            <a:pPr marL="0" indent="0">
              <a:buNone/>
            </a:pPr>
            <a:r>
              <a:rPr lang="en-US" dirty="0"/>
              <a:t> </a:t>
            </a:r>
          </a:p>
          <a:p>
            <a:pPr marL="0" indent="0">
              <a:buNone/>
            </a:pPr>
            <a:r>
              <a:rPr lang="en-US" dirty="0"/>
              <a:t>beside the white</a:t>
            </a:r>
          </a:p>
          <a:p>
            <a:pPr marL="0" indent="0">
              <a:buNone/>
            </a:pPr>
            <a:r>
              <a:rPr lang="en-US" dirty="0"/>
              <a:t>chickens</a:t>
            </a:r>
          </a:p>
          <a:p>
            <a:endParaRPr lang="en-US" dirty="0"/>
          </a:p>
        </p:txBody>
      </p:sp>
    </p:spTree>
    <p:extLst>
      <p:ext uri="{BB962C8B-B14F-4D97-AF65-F5344CB8AC3E}">
        <p14:creationId xmlns:p14="http://schemas.microsoft.com/office/powerpoint/2010/main" val="1862735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Hidden meanings</a:t>
            </a:r>
          </a:p>
        </p:txBody>
      </p:sp>
      <p:pic>
        <p:nvPicPr>
          <p:cNvPr id="6" name="Content Placeholder 5" descr="Screen Shot 2015-09-23 at 1.00.39 PM.png"/>
          <p:cNvPicPr>
            <a:picLocks noGrp="1" noChangeAspect="1"/>
          </p:cNvPicPr>
          <p:nvPr>
            <p:ph idx="1"/>
          </p:nvPr>
        </p:nvPicPr>
        <p:blipFill>
          <a:blip r:embed="rId3">
            <a:extLst>
              <a:ext uri="{28A0092B-C50C-407E-A947-70E740481C1C}">
                <a14:useLocalDpi xmlns:a14="http://schemas.microsoft.com/office/drawing/2010/main" val="0"/>
              </a:ext>
            </a:extLst>
          </a:blip>
          <a:srcRect l="-9971" r="-9971"/>
          <a:stretch>
            <a:fillRect/>
          </a:stretch>
        </p:blipFill>
        <p:spPr/>
      </p:pic>
    </p:spTree>
    <p:extLst>
      <p:ext uri="{BB962C8B-B14F-4D97-AF65-F5344CB8AC3E}">
        <p14:creationId xmlns:p14="http://schemas.microsoft.com/office/powerpoint/2010/main" val="922288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A23D72-1686-7C4C-8CA0-9C0BC4F95356}"/>
              </a:ext>
            </a:extLst>
          </p:cNvPr>
          <p:cNvSpPr txBox="1"/>
          <p:nvPr/>
        </p:nvSpPr>
        <p:spPr>
          <a:xfrm>
            <a:off x="1435608" y="1783080"/>
            <a:ext cx="4090030" cy="707886"/>
          </a:xfrm>
          <a:prstGeom prst="rect">
            <a:avLst/>
          </a:prstGeom>
          <a:noFill/>
        </p:spPr>
        <p:txBody>
          <a:bodyPr wrap="none" rtlCol="0">
            <a:spAutoFit/>
          </a:bodyPr>
          <a:lstStyle/>
          <a:p>
            <a:r>
              <a:rPr lang="en-US" sz="4000" dirty="0"/>
              <a:t>Poetry is not prose</a:t>
            </a:r>
          </a:p>
        </p:txBody>
      </p:sp>
    </p:spTree>
    <p:extLst>
      <p:ext uri="{BB962C8B-B14F-4D97-AF65-F5344CB8AC3E}">
        <p14:creationId xmlns:p14="http://schemas.microsoft.com/office/powerpoint/2010/main" val="886113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Hidden in plain sight</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The Red Wheelbarrow</a:t>
            </a:r>
            <a:endParaRPr lang="en-US" dirty="0"/>
          </a:p>
          <a:p>
            <a:pPr marL="0" indent="0">
              <a:buNone/>
            </a:pPr>
            <a:r>
              <a:rPr lang="en-US" b="1" dirty="0"/>
              <a:t> </a:t>
            </a:r>
            <a:endParaRPr lang="en-US" dirty="0"/>
          </a:p>
          <a:p>
            <a:pPr marL="0" indent="0">
              <a:buNone/>
            </a:pPr>
            <a:r>
              <a:rPr lang="en-US" dirty="0"/>
              <a:t>so much depends</a:t>
            </a:r>
          </a:p>
          <a:p>
            <a:pPr marL="0" indent="0">
              <a:buNone/>
            </a:pPr>
            <a:r>
              <a:rPr lang="en-US" dirty="0"/>
              <a:t>upon</a:t>
            </a:r>
          </a:p>
          <a:p>
            <a:pPr marL="0" indent="0">
              <a:buNone/>
            </a:pPr>
            <a:r>
              <a:rPr lang="en-US" dirty="0"/>
              <a:t> </a:t>
            </a:r>
          </a:p>
          <a:p>
            <a:pPr marL="0" indent="0">
              <a:buNone/>
            </a:pPr>
            <a:r>
              <a:rPr lang="en-US" dirty="0"/>
              <a:t>a red wheel</a:t>
            </a:r>
          </a:p>
          <a:p>
            <a:pPr marL="0" indent="0">
              <a:buNone/>
            </a:pPr>
            <a:r>
              <a:rPr lang="en-US" dirty="0"/>
              <a:t>barrow</a:t>
            </a:r>
          </a:p>
          <a:p>
            <a:pPr marL="0" indent="0">
              <a:buNone/>
            </a:pPr>
            <a:r>
              <a:rPr lang="en-US" dirty="0"/>
              <a:t> </a:t>
            </a:r>
          </a:p>
          <a:p>
            <a:pPr marL="0" indent="0">
              <a:buNone/>
            </a:pPr>
            <a:r>
              <a:rPr lang="en-US" dirty="0"/>
              <a:t>glazed with rain </a:t>
            </a:r>
          </a:p>
          <a:p>
            <a:pPr marL="0" indent="0">
              <a:buNone/>
            </a:pPr>
            <a:r>
              <a:rPr lang="en-US" dirty="0"/>
              <a:t>water</a:t>
            </a:r>
          </a:p>
          <a:p>
            <a:pPr marL="0" indent="0">
              <a:buNone/>
            </a:pPr>
            <a:r>
              <a:rPr lang="en-US" dirty="0"/>
              <a:t> </a:t>
            </a:r>
          </a:p>
          <a:p>
            <a:pPr marL="0" indent="0">
              <a:buNone/>
            </a:pPr>
            <a:r>
              <a:rPr lang="en-US" dirty="0"/>
              <a:t>beside the white</a:t>
            </a:r>
          </a:p>
          <a:p>
            <a:pPr marL="0" indent="0">
              <a:buNone/>
            </a:pPr>
            <a:r>
              <a:rPr lang="en-US" dirty="0"/>
              <a:t>chickens</a:t>
            </a:r>
          </a:p>
          <a:p>
            <a:endParaRPr lang="en-US" dirty="0"/>
          </a:p>
        </p:txBody>
      </p:sp>
      <p:sp>
        <p:nvSpPr>
          <p:cNvPr id="4" name="TextBox 3">
            <a:extLst>
              <a:ext uri="{FF2B5EF4-FFF2-40B4-BE49-F238E27FC236}">
                <a16:creationId xmlns:a16="http://schemas.microsoft.com/office/drawing/2014/main" id="{9448DC34-FD19-1E42-BEF0-5DB581D73A1C}"/>
              </a:ext>
            </a:extLst>
          </p:cNvPr>
          <p:cNvSpPr txBox="1"/>
          <p:nvPr/>
        </p:nvSpPr>
        <p:spPr>
          <a:xfrm>
            <a:off x="314960" y="152400"/>
            <a:ext cx="1824538" cy="369332"/>
          </a:xfrm>
          <a:prstGeom prst="rect">
            <a:avLst/>
          </a:prstGeom>
          <a:noFill/>
        </p:spPr>
        <p:txBody>
          <a:bodyPr wrap="none" rtlCol="0">
            <a:spAutoFit/>
          </a:bodyPr>
          <a:lstStyle/>
          <a:p>
            <a:r>
              <a:rPr lang="en-US" dirty="0"/>
              <a:t>CA #2 Paraphrase</a:t>
            </a:r>
          </a:p>
        </p:txBody>
      </p:sp>
    </p:spTree>
    <p:extLst>
      <p:ext uri="{BB962C8B-B14F-4D97-AF65-F5344CB8AC3E}">
        <p14:creationId xmlns:p14="http://schemas.microsoft.com/office/powerpoint/2010/main" val="1132314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6752" y="923701"/>
            <a:ext cx="4243065" cy="5355313"/>
          </a:xfrm>
          <a:prstGeom prst="rect">
            <a:avLst/>
          </a:prstGeom>
          <a:noFill/>
        </p:spPr>
        <p:txBody>
          <a:bodyPr wrap="square" rtlCol="0">
            <a:spAutoFit/>
          </a:bodyPr>
          <a:lstStyle/>
          <a:p>
            <a:r>
              <a:rPr lang="en-US" b="1" dirty="0"/>
              <a:t>Introduction to Poetry </a:t>
            </a:r>
            <a:endParaRPr lang="en-US" i="1" dirty="0"/>
          </a:p>
          <a:p>
            <a:r>
              <a:rPr lang="en-US" dirty="0"/>
              <a:t> </a:t>
            </a:r>
          </a:p>
          <a:p>
            <a:r>
              <a:rPr lang="en-US" dirty="0"/>
              <a:t>I ask them to take a poem</a:t>
            </a:r>
          </a:p>
          <a:p>
            <a:r>
              <a:rPr lang="en-US" dirty="0"/>
              <a:t>and hold it up to the light</a:t>
            </a:r>
          </a:p>
          <a:p>
            <a:r>
              <a:rPr lang="en-US" dirty="0"/>
              <a:t>like a color slide</a:t>
            </a:r>
          </a:p>
          <a:p>
            <a:r>
              <a:rPr lang="en-US" dirty="0"/>
              <a:t> </a:t>
            </a:r>
          </a:p>
          <a:p>
            <a:r>
              <a:rPr lang="en-US" dirty="0"/>
              <a:t>or press an ear against its hive.</a:t>
            </a:r>
          </a:p>
          <a:p>
            <a:r>
              <a:rPr lang="en-US" dirty="0"/>
              <a:t> </a:t>
            </a:r>
          </a:p>
          <a:p>
            <a:r>
              <a:rPr lang="en-US" dirty="0"/>
              <a:t>I say drop a mouse into a poem</a:t>
            </a:r>
          </a:p>
          <a:p>
            <a:r>
              <a:rPr lang="en-US" dirty="0"/>
              <a:t>and watch him probe his way out,</a:t>
            </a:r>
          </a:p>
          <a:p>
            <a:r>
              <a:rPr lang="en-US" dirty="0"/>
              <a:t> </a:t>
            </a:r>
          </a:p>
          <a:p>
            <a:r>
              <a:rPr lang="en-US" dirty="0"/>
              <a:t>or walk inside the poem’s room</a:t>
            </a:r>
          </a:p>
          <a:p>
            <a:r>
              <a:rPr lang="en-US" dirty="0"/>
              <a:t>and feel the walls for a light switch.</a:t>
            </a:r>
          </a:p>
          <a:p>
            <a:r>
              <a:rPr lang="en-US" dirty="0"/>
              <a:t> </a:t>
            </a:r>
          </a:p>
          <a:p>
            <a:r>
              <a:rPr lang="en-US" dirty="0"/>
              <a:t>I want them to waterski</a:t>
            </a:r>
          </a:p>
          <a:p>
            <a:r>
              <a:rPr lang="en-US" dirty="0"/>
              <a:t>across the surface of a poem</a:t>
            </a:r>
          </a:p>
          <a:p>
            <a:r>
              <a:rPr lang="en-US" dirty="0"/>
              <a:t>waving at the author’s name on the shore.</a:t>
            </a:r>
          </a:p>
          <a:p>
            <a:r>
              <a:rPr lang="en-US" dirty="0"/>
              <a:t> </a:t>
            </a:r>
          </a:p>
          <a:p>
            <a:endParaRPr lang="en-US" dirty="0"/>
          </a:p>
        </p:txBody>
      </p:sp>
      <p:sp>
        <p:nvSpPr>
          <p:cNvPr id="5" name="TextBox 4"/>
          <p:cNvSpPr txBox="1"/>
          <p:nvPr/>
        </p:nvSpPr>
        <p:spPr>
          <a:xfrm>
            <a:off x="4454770" y="2068706"/>
            <a:ext cx="3976076" cy="2585323"/>
          </a:xfrm>
          <a:prstGeom prst="rect">
            <a:avLst/>
          </a:prstGeom>
          <a:noFill/>
        </p:spPr>
        <p:txBody>
          <a:bodyPr wrap="square" rtlCol="0">
            <a:spAutoFit/>
          </a:bodyPr>
          <a:lstStyle/>
          <a:p>
            <a:r>
              <a:rPr lang="en-US" dirty="0"/>
              <a:t>but all they want to do</a:t>
            </a:r>
          </a:p>
          <a:p>
            <a:r>
              <a:rPr lang="en-US" dirty="0"/>
              <a:t>is tie the poem to a chair with rope</a:t>
            </a:r>
          </a:p>
          <a:p>
            <a:r>
              <a:rPr lang="en-US" dirty="0"/>
              <a:t>and torture a confession out of it.</a:t>
            </a:r>
          </a:p>
          <a:p>
            <a:r>
              <a:rPr lang="en-US" dirty="0"/>
              <a:t> </a:t>
            </a:r>
          </a:p>
          <a:p>
            <a:r>
              <a:rPr lang="en-US" dirty="0"/>
              <a:t>they begin beating it with a hose</a:t>
            </a:r>
          </a:p>
          <a:p>
            <a:r>
              <a:rPr lang="en-US" dirty="0"/>
              <a:t>to find out what it really means.</a:t>
            </a:r>
          </a:p>
          <a:p>
            <a:r>
              <a:rPr lang="en-US" dirty="0"/>
              <a:t> </a:t>
            </a:r>
          </a:p>
          <a:p>
            <a:r>
              <a:rPr lang="en-US" dirty="0"/>
              <a:t>			</a:t>
            </a:r>
            <a:r>
              <a:rPr lang="en-US" i="1" dirty="0"/>
              <a:t>Billy Collins</a:t>
            </a:r>
            <a:endParaRPr lang="en-US" dirty="0"/>
          </a:p>
          <a:p>
            <a:endParaRPr lang="en-US" dirty="0"/>
          </a:p>
        </p:txBody>
      </p:sp>
    </p:spTree>
    <p:extLst>
      <p:ext uri="{BB962C8B-B14F-4D97-AF65-F5344CB8AC3E}">
        <p14:creationId xmlns:p14="http://schemas.microsoft.com/office/powerpoint/2010/main" val="1843707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7384" y="1250845"/>
            <a:ext cx="5083956" cy="2369880"/>
          </a:xfrm>
          <a:prstGeom prst="rect">
            <a:avLst/>
          </a:prstGeom>
          <a:noFill/>
        </p:spPr>
        <p:txBody>
          <a:bodyPr wrap="none" rtlCol="0">
            <a:spAutoFit/>
          </a:bodyPr>
          <a:lstStyle/>
          <a:p>
            <a:endParaRPr lang="en-US" sz="5400" dirty="0"/>
          </a:p>
          <a:p>
            <a:r>
              <a:rPr lang="en-US" sz="5400" dirty="0"/>
              <a:t>Difficult</a:t>
            </a:r>
          </a:p>
          <a:p>
            <a:pPr algn="ctr"/>
            <a:r>
              <a:rPr lang="en-US" sz="4000" i="1" dirty="0"/>
              <a:t>		</a:t>
            </a:r>
            <a:r>
              <a:rPr lang="en-US" sz="2800" dirty="0"/>
              <a:t>like riding a bike, not like math</a:t>
            </a:r>
            <a:endParaRPr lang="en-US" sz="5400" dirty="0"/>
          </a:p>
        </p:txBody>
      </p:sp>
      <p:sp>
        <p:nvSpPr>
          <p:cNvPr id="3" name="TextBox 2">
            <a:extLst>
              <a:ext uri="{FF2B5EF4-FFF2-40B4-BE49-F238E27FC236}">
                <a16:creationId xmlns:a16="http://schemas.microsoft.com/office/drawing/2014/main" id="{85D7650E-FDB1-9649-B084-76CF7CC5CBAC}"/>
              </a:ext>
            </a:extLst>
          </p:cNvPr>
          <p:cNvSpPr txBox="1"/>
          <p:nvPr/>
        </p:nvSpPr>
        <p:spPr>
          <a:xfrm>
            <a:off x="1545336" y="4361688"/>
            <a:ext cx="2156168" cy="369332"/>
          </a:xfrm>
          <a:prstGeom prst="rect">
            <a:avLst/>
          </a:prstGeom>
          <a:noFill/>
        </p:spPr>
        <p:txBody>
          <a:bodyPr wrap="none" rtlCol="0">
            <a:spAutoFit/>
          </a:bodyPr>
          <a:lstStyle/>
          <a:p>
            <a:r>
              <a:rPr lang="en-US" i="1" dirty="0"/>
              <a:t>Creating confidence: </a:t>
            </a:r>
          </a:p>
        </p:txBody>
      </p:sp>
      <p:pic>
        <p:nvPicPr>
          <p:cNvPr id="5" name="Picture 4">
            <a:extLst>
              <a:ext uri="{FF2B5EF4-FFF2-40B4-BE49-F238E27FC236}">
                <a16:creationId xmlns:a16="http://schemas.microsoft.com/office/drawing/2014/main" id="{8B7060AB-38E1-F649-9A3E-CFE3E04998EB}"/>
              </a:ext>
            </a:extLst>
          </p:cNvPr>
          <p:cNvPicPr>
            <a:picLocks noChangeAspect="1"/>
          </p:cNvPicPr>
          <p:nvPr/>
        </p:nvPicPr>
        <p:blipFill>
          <a:blip r:embed="rId3"/>
          <a:stretch>
            <a:fillRect/>
          </a:stretch>
        </p:blipFill>
        <p:spPr>
          <a:xfrm>
            <a:off x="2106167" y="4818888"/>
            <a:ext cx="6223253" cy="1737360"/>
          </a:xfrm>
          <a:prstGeom prst="rect">
            <a:avLst/>
          </a:prstGeom>
        </p:spPr>
      </p:pic>
    </p:spTree>
    <p:extLst>
      <p:ext uri="{BB962C8B-B14F-4D97-AF65-F5344CB8AC3E}">
        <p14:creationId xmlns:p14="http://schemas.microsoft.com/office/powerpoint/2010/main" val="2657426379"/>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1F497D"/>
      </a:dk2>
      <a:lt2>
        <a:srgbClr val="EEECE1"/>
      </a:lt2>
      <a:accent1>
        <a:srgbClr val="4F81BD"/>
      </a:accent1>
      <a:accent2>
        <a:srgbClr val="C0504D"/>
      </a:accent2>
      <a:accent3>
        <a:srgbClr val="BB5831"/>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2305</TotalTime>
  <Words>2048</Words>
  <Application>Microsoft Macintosh PowerPoint</Application>
  <PresentationFormat>Letter Paper (8.5x11 in)</PresentationFormat>
  <Paragraphs>297</Paragraphs>
  <Slides>44</Slides>
  <Notes>44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Office Theme</vt:lpstr>
      <vt:lpstr>Playing with Poetry in  Eleven Classroom Activities</vt:lpstr>
      <vt:lpstr>PowerPoint Presentation</vt:lpstr>
      <vt:lpstr>PowerPoint Presentation</vt:lpstr>
      <vt:lpstr>PowerPoint Presentation</vt:lpstr>
      <vt:lpstr>Hidden meanings</vt:lpstr>
      <vt:lpstr>PowerPoint Presentation</vt:lpstr>
      <vt:lpstr>Hidden in plain sight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Gifts of poetry (There are many more.)</vt:lpstr>
      <vt:lpstr>Gifts of poetry </vt:lpstr>
      <vt:lpstr>Gifts of poetry </vt:lpstr>
      <vt:lpstr>PowerPoint Presentation</vt:lpstr>
      <vt:lpstr>Gifts of poetry 4.  Glaze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Read a Poem?</dc:title>
  <dc:creator>Betty Flowers</dc:creator>
  <cp:lastModifiedBy>Betty Sue Flowers</cp:lastModifiedBy>
  <cp:revision>84</cp:revision>
  <cp:lastPrinted>2020-10-27T19:18:38Z</cp:lastPrinted>
  <dcterms:created xsi:type="dcterms:W3CDTF">2015-09-23T16:57:57Z</dcterms:created>
  <dcterms:modified xsi:type="dcterms:W3CDTF">2020-10-28T19:52:38Z</dcterms:modified>
</cp:coreProperties>
</file>